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4539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799987"/>
            <a:ext cx="7477601" cy="2874645"/>
          </a:xfrm>
          <a:prstGeom prst="rect">
            <a:avLst/>
          </a:prstGeom>
          <a:noFill/>
          <a:ln/>
        </p:spPr>
        <p:txBody>
          <a:bodyPr wrap="square" rtlCol="0" anchor="t"/>
          <a:lstStyle/>
          <a:p>
            <a:pPr marL="0" indent="0">
              <a:lnSpc>
                <a:spcPts val="7545"/>
              </a:lnSpc>
              <a:buNone/>
            </a:pPr>
            <a:r>
              <a:rPr lang="en-US" sz="6036" b="1" dirty="0">
                <a:solidFill>
                  <a:srgbClr val="5B5F72"/>
                </a:solidFill>
                <a:latin typeface="Instrument Sans" pitchFamily="34" charset="0"/>
                <a:ea typeface="Instrument Sans" pitchFamily="34" charset="-122"/>
                <a:cs typeface="Instrument Sans" pitchFamily="34" charset="-120"/>
              </a:rPr>
              <a:t>Introduction to Chronic Kidney Disease</a:t>
            </a:r>
            <a:endParaRPr lang="en-US" sz="6036" dirty="0"/>
          </a:p>
        </p:txBody>
      </p:sp>
      <p:sp>
        <p:nvSpPr>
          <p:cNvPr id="6" name="Text 2"/>
          <p:cNvSpPr/>
          <p:nvPr/>
        </p:nvSpPr>
        <p:spPr>
          <a:xfrm>
            <a:off x="833199" y="5007888"/>
            <a:ext cx="7477601" cy="1421606"/>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Chronic kidney disease (CKD) is a progressive condition where the kidneys gradually lose their ability to filter waste and excess fluids from the body. This can lead to a buildup of harmful substances, potentially resulting in serious health complications if left untreated.</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657820" y="895707"/>
            <a:ext cx="7231856" cy="548045"/>
          </a:xfrm>
          <a:prstGeom prst="rect">
            <a:avLst/>
          </a:prstGeom>
          <a:noFill/>
          <a:ln/>
        </p:spPr>
        <p:txBody>
          <a:bodyPr wrap="none" rtlCol="0" anchor="t"/>
          <a:lstStyle/>
          <a:p>
            <a:pPr marL="0" indent="0">
              <a:lnSpc>
                <a:spcPts val="4316"/>
              </a:lnSpc>
              <a:buNone/>
            </a:pPr>
            <a:r>
              <a:rPr lang="en-US" sz="3453" b="1" dirty="0">
                <a:solidFill>
                  <a:srgbClr val="5B5F72"/>
                </a:solidFill>
                <a:latin typeface="Instrument Sans" pitchFamily="34" charset="0"/>
                <a:ea typeface="Instrument Sans" pitchFamily="34" charset="-122"/>
                <a:cs typeface="Instrument Sans" pitchFamily="34" charset="-120"/>
              </a:rPr>
              <a:t>Support Vector Machine Algorithm</a:t>
            </a:r>
            <a:endParaRPr lang="en-US" sz="3453" dirty="0"/>
          </a:p>
        </p:txBody>
      </p:sp>
      <p:pic>
        <p:nvPicPr>
          <p:cNvPr id="5" name="Image 1" descr="preencoded.png"/>
          <p:cNvPicPr>
            <a:picLocks noChangeAspect="1"/>
          </p:cNvPicPr>
          <p:nvPr/>
        </p:nvPicPr>
        <p:blipFill>
          <a:blip r:embed="rId4"/>
          <a:stretch>
            <a:fillRect/>
          </a:stretch>
        </p:blipFill>
        <p:spPr>
          <a:xfrm>
            <a:off x="3280291" y="1706880"/>
            <a:ext cx="2583299" cy="526137"/>
          </a:xfrm>
          <a:prstGeom prst="rect">
            <a:avLst/>
          </a:prstGeom>
        </p:spPr>
      </p:pic>
      <p:sp>
        <p:nvSpPr>
          <p:cNvPr id="6" name="Text 2"/>
          <p:cNvSpPr/>
          <p:nvPr/>
        </p:nvSpPr>
        <p:spPr>
          <a:xfrm>
            <a:off x="4529376" y="1849279"/>
            <a:ext cx="84892" cy="350877"/>
          </a:xfrm>
          <a:prstGeom prst="rect">
            <a:avLst/>
          </a:prstGeom>
          <a:noFill/>
          <a:ln/>
        </p:spPr>
        <p:txBody>
          <a:bodyPr wrap="none" rtlCol="0" anchor="t"/>
          <a:lstStyle/>
          <a:p>
            <a:pPr marL="0" indent="0" algn="ctr">
              <a:lnSpc>
                <a:spcPts val="2763"/>
              </a:lnSpc>
              <a:buNone/>
            </a:pPr>
            <a:r>
              <a:rPr lang="en-US" sz="1727" b="1" dirty="0">
                <a:solidFill>
                  <a:srgbClr val="5B5F71"/>
                </a:solidFill>
                <a:latin typeface="Instrument Sans" pitchFamily="34" charset="0"/>
                <a:ea typeface="Instrument Sans" pitchFamily="34" charset="-122"/>
                <a:cs typeface="Instrument Sans" pitchFamily="34" charset="-120"/>
              </a:rPr>
              <a:t>1</a:t>
            </a:r>
            <a:endParaRPr lang="en-US" sz="1727" dirty="0"/>
          </a:p>
        </p:txBody>
      </p:sp>
      <p:pic>
        <p:nvPicPr>
          <p:cNvPr id="7" name="Image 2" descr="preencoded.png"/>
          <p:cNvPicPr>
            <a:picLocks noChangeAspect="1"/>
          </p:cNvPicPr>
          <p:nvPr/>
        </p:nvPicPr>
        <p:blipFill>
          <a:blip r:embed="rId5"/>
          <a:stretch>
            <a:fillRect/>
          </a:stretch>
        </p:blipFill>
        <p:spPr>
          <a:xfrm>
            <a:off x="1988582" y="2276832"/>
            <a:ext cx="5166717" cy="526137"/>
          </a:xfrm>
          <a:prstGeom prst="rect">
            <a:avLst/>
          </a:prstGeom>
        </p:spPr>
      </p:pic>
      <p:sp>
        <p:nvSpPr>
          <p:cNvPr id="8" name="Text 3"/>
          <p:cNvSpPr/>
          <p:nvPr/>
        </p:nvSpPr>
        <p:spPr>
          <a:xfrm>
            <a:off x="4510802" y="2364462"/>
            <a:ext cx="122158" cy="350877"/>
          </a:xfrm>
          <a:prstGeom prst="rect">
            <a:avLst/>
          </a:prstGeom>
          <a:noFill/>
          <a:ln/>
        </p:spPr>
        <p:txBody>
          <a:bodyPr wrap="none" rtlCol="0" anchor="t"/>
          <a:lstStyle/>
          <a:p>
            <a:pPr marL="0" indent="0" algn="ctr">
              <a:lnSpc>
                <a:spcPts val="2763"/>
              </a:lnSpc>
              <a:buNone/>
            </a:pPr>
            <a:r>
              <a:rPr lang="en-US" sz="1727" b="1" dirty="0">
                <a:solidFill>
                  <a:srgbClr val="5B5F71"/>
                </a:solidFill>
                <a:latin typeface="Instrument Sans" pitchFamily="34" charset="0"/>
                <a:ea typeface="Instrument Sans" pitchFamily="34" charset="-122"/>
                <a:cs typeface="Instrument Sans" pitchFamily="34" charset="-120"/>
              </a:rPr>
              <a:t>2</a:t>
            </a:r>
            <a:endParaRPr lang="en-US" sz="1727" dirty="0"/>
          </a:p>
        </p:txBody>
      </p:sp>
      <p:pic>
        <p:nvPicPr>
          <p:cNvPr id="9" name="Image 3" descr="preencoded.png"/>
          <p:cNvPicPr>
            <a:picLocks noChangeAspect="1"/>
          </p:cNvPicPr>
          <p:nvPr/>
        </p:nvPicPr>
        <p:blipFill>
          <a:blip r:embed="rId6"/>
          <a:stretch>
            <a:fillRect/>
          </a:stretch>
        </p:blipFill>
        <p:spPr>
          <a:xfrm>
            <a:off x="696992" y="2846784"/>
            <a:ext cx="7750016" cy="526137"/>
          </a:xfrm>
          <a:prstGeom prst="rect">
            <a:avLst/>
          </a:prstGeom>
        </p:spPr>
      </p:pic>
      <p:sp>
        <p:nvSpPr>
          <p:cNvPr id="10" name="Text 4"/>
          <p:cNvSpPr/>
          <p:nvPr/>
        </p:nvSpPr>
        <p:spPr>
          <a:xfrm>
            <a:off x="4508540" y="2934414"/>
            <a:ext cx="126921" cy="350877"/>
          </a:xfrm>
          <a:prstGeom prst="rect">
            <a:avLst/>
          </a:prstGeom>
          <a:noFill/>
          <a:ln/>
        </p:spPr>
        <p:txBody>
          <a:bodyPr wrap="none" rtlCol="0" anchor="t"/>
          <a:lstStyle/>
          <a:p>
            <a:pPr marL="0" indent="0" algn="ctr">
              <a:lnSpc>
                <a:spcPts val="2763"/>
              </a:lnSpc>
              <a:buNone/>
            </a:pPr>
            <a:r>
              <a:rPr lang="en-US" sz="1727" b="1" dirty="0">
                <a:solidFill>
                  <a:srgbClr val="5B5F71"/>
                </a:solidFill>
                <a:latin typeface="Instrument Sans" pitchFamily="34" charset="0"/>
                <a:ea typeface="Instrument Sans" pitchFamily="34" charset="-122"/>
                <a:cs typeface="Instrument Sans" pitchFamily="34" charset="-120"/>
              </a:rPr>
              <a:t>3</a:t>
            </a:r>
            <a:endParaRPr lang="en-US" sz="1727" dirty="0"/>
          </a:p>
        </p:txBody>
      </p:sp>
      <p:sp>
        <p:nvSpPr>
          <p:cNvPr id="11" name="Shape 5"/>
          <p:cNvSpPr/>
          <p:nvPr/>
        </p:nvSpPr>
        <p:spPr>
          <a:xfrm>
            <a:off x="657820" y="3707249"/>
            <a:ext cx="350758" cy="350758"/>
          </a:xfrm>
          <a:prstGeom prst="roundRect">
            <a:avLst>
              <a:gd name="adj" fmla="val 22505"/>
            </a:avLst>
          </a:prstGeom>
          <a:solidFill>
            <a:srgbClr val="E3E4E8"/>
          </a:solidFill>
          <a:ln w="7620">
            <a:solidFill>
              <a:srgbClr val="C9CACE"/>
            </a:solidFill>
            <a:prstDash val="solid"/>
          </a:ln>
        </p:spPr>
      </p:sp>
      <p:sp>
        <p:nvSpPr>
          <p:cNvPr id="12" name="Text 6"/>
          <p:cNvSpPr/>
          <p:nvPr/>
        </p:nvSpPr>
        <p:spPr>
          <a:xfrm>
            <a:off x="790694" y="3745587"/>
            <a:ext cx="84892" cy="274082"/>
          </a:xfrm>
          <a:prstGeom prst="rect">
            <a:avLst/>
          </a:prstGeom>
          <a:noFill/>
          <a:ln/>
        </p:spPr>
        <p:txBody>
          <a:bodyPr wrap="none" rtlCol="0" anchor="t"/>
          <a:lstStyle/>
          <a:p>
            <a:pPr marL="0" indent="0" algn="ctr">
              <a:lnSpc>
                <a:spcPts val="2158"/>
              </a:lnSpc>
              <a:buNone/>
            </a:pPr>
            <a:r>
              <a:rPr lang="en-US" sz="1727" b="1" dirty="0">
                <a:solidFill>
                  <a:srgbClr val="5B5F71"/>
                </a:solidFill>
                <a:latin typeface="Instrument Sans" pitchFamily="34" charset="0"/>
                <a:ea typeface="Instrument Sans" pitchFamily="34" charset="-122"/>
                <a:cs typeface="Instrument Sans" pitchFamily="34" charset="-120"/>
              </a:rPr>
              <a:t>1</a:t>
            </a:r>
            <a:endParaRPr lang="en-US" sz="1727" dirty="0"/>
          </a:p>
        </p:txBody>
      </p:sp>
      <p:sp>
        <p:nvSpPr>
          <p:cNvPr id="13" name="Text 7"/>
          <p:cNvSpPr/>
          <p:nvPr/>
        </p:nvSpPr>
        <p:spPr>
          <a:xfrm>
            <a:off x="1183958" y="3745587"/>
            <a:ext cx="2192655" cy="274082"/>
          </a:xfrm>
          <a:prstGeom prst="rect">
            <a:avLst/>
          </a:prstGeom>
          <a:noFill/>
          <a:ln/>
        </p:spPr>
        <p:txBody>
          <a:bodyPr wrap="none" rtlCol="0" anchor="t"/>
          <a:lstStyle/>
          <a:p>
            <a:pPr marL="0" indent="0">
              <a:lnSpc>
                <a:spcPts val="2158"/>
              </a:lnSpc>
              <a:buNone/>
            </a:pPr>
            <a:r>
              <a:rPr lang="en-US" sz="1727" b="1" dirty="0">
                <a:solidFill>
                  <a:srgbClr val="5B5F71"/>
                </a:solidFill>
                <a:latin typeface="Instrument Sans" pitchFamily="34" charset="0"/>
                <a:ea typeface="Instrument Sans" pitchFamily="34" charset="-122"/>
                <a:cs typeface="Instrument Sans" pitchFamily="34" charset="-120"/>
              </a:rPr>
              <a:t>Optimal Hyperplane</a:t>
            </a:r>
            <a:endParaRPr lang="en-US" sz="1727" dirty="0"/>
          </a:p>
        </p:txBody>
      </p:sp>
      <p:sp>
        <p:nvSpPr>
          <p:cNvPr id="14" name="Text 8"/>
          <p:cNvSpPr/>
          <p:nvPr/>
        </p:nvSpPr>
        <p:spPr>
          <a:xfrm>
            <a:off x="1183958" y="4124920"/>
            <a:ext cx="7302222" cy="280511"/>
          </a:xfrm>
          <a:prstGeom prst="rect">
            <a:avLst/>
          </a:prstGeom>
          <a:noFill/>
          <a:ln/>
        </p:spPr>
        <p:txBody>
          <a:bodyPr wrap="none" rtlCol="0" anchor="t"/>
          <a:lstStyle/>
          <a:p>
            <a:pPr marL="0" indent="0">
              <a:lnSpc>
                <a:spcPts val="2210"/>
              </a:lnSpc>
              <a:buNone/>
            </a:pPr>
            <a:r>
              <a:rPr lang="en-US" sz="1381" dirty="0">
                <a:solidFill>
                  <a:srgbClr val="5B5F71"/>
                </a:solidFill>
                <a:latin typeface="Instrument Sans" pitchFamily="34" charset="0"/>
                <a:ea typeface="Instrument Sans" pitchFamily="34" charset="-122"/>
                <a:cs typeface="Instrument Sans" pitchFamily="34" charset="-120"/>
              </a:rPr>
              <a:t>Finds the decision boundary to separate classes</a:t>
            </a:r>
            <a:endParaRPr lang="en-US" sz="1381" dirty="0"/>
          </a:p>
        </p:txBody>
      </p:sp>
      <p:sp>
        <p:nvSpPr>
          <p:cNvPr id="15" name="Shape 9"/>
          <p:cNvSpPr/>
          <p:nvPr/>
        </p:nvSpPr>
        <p:spPr>
          <a:xfrm>
            <a:off x="657820" y="4652010"/>
            <a:ext cx="350758" cy="350758"/>
          </a:xfrm>
          <a:prstGeom prst="roundRect">
            <a:avLst>
              <a:gd name="adj" fmla="val 22505"/>
            </a:avLst>
          </a:prstGeom>
          <a:solidFill>
            <a:srgbClr val="E3E4E8"/>
          </a:solidFill>
          <a:ln w="7620">
            <a:solidFill>
              <a:srgbClr val="C9CACE"/>
            </a:solidFill>
            <a:prstDash val="solid"/>
          </a:ln>
        </p:spPr>
      </p:sp>
      <p:sp>
        <p:nvSpPr>
          <p:cNvPr id="16" name="Text 10"/>
          <p:cNvSpPr/>
          <p:nvPr/>
        </p:nvSpPr>
        <p:spPr>
          <a:xfrm>
            <a:off x="772120" y="4690348"/>
            <a:ext cx="122158" cy="274082"/>
          </a:xfrm>
          <a:prstGeom prst="rect">
            <a:avLst/>
          </a:prstGeom>
          <a:noFill/>
          <a:ln/>
        </p:spPr>
        <p:txBody>
          <a:bodyPr wrap="none" rtlCol="0" anchor="t"/>
          <a:lstStyle/>
          <a:p>
            <a:pPr marL="0" indent="0" algn="ctr">
              <a:lnSpc>
                <a:spcPts val="2158"/>
              </a:lnSpc>
              <a:buNone/>
            </a:pPr>
            <a:r>
              <a:rPr lang="en-US" sz="1727" b="1" dirty="0">
                <a:solidFill>
                  <a:srgbClr val="5B5F71"/>
                </a:solidFill>
                <a:latin typeface="Instrument Sans" pitchFamily="34" charset="0"/>
                <a:ea typeface="Instrument Sans" pitchFamily="34" charset="-122"/>
                <a:cs typeface="Instrument Sans" pitchFamily="34" charset="-120"/>
              </a:rPr>
              <a:t>2</a:t>
            </a:r>
            <a:endParaRPr lang="en-US" sz="1727" dirty="0"/>
          </a:p>
        </p:txBody>
      </p:sp>
      <p:sp>
        <p:nvSpPr>
          <p:cNvPr id="17" name="Text 11"/>
          <p:cNvSpPr/>
          <p:nvPr/>
        </p:nvSpPr>
        <p:spPr>
          <a:xfrm>
            <a:off x="1183958" y="4690348"/>
            <a:ext cx="2192655" cy="274082"/>
          </a:xfrm>
          <a:prstGeom prst="rect">
            <a:avLst/>
          </a:prstGeom>
          <a:noFill/>
          <a:ln/>
        </p:spPr>
        <p:txBody>
          <a:bodyPr wrap="none" rtlCol="0" anchor="t"/>
          <a:lstStyle/>
          <a:p>
            <a:pPr marL="0" indent="0">
              <a:lnSpc>
                <a:spcPts val="2158"/>
              </a:lnSpc>
              <a:buNone/>
            </a:pPr>
            <a:r>
              <a:rPr lang="en-US" sz="1727" b="1" dirty="0">
                <a:solidFill>
                  <a:srgbClr val="5B5F71"/>
                </a:solidFill>
                <a:latin typeface="Instrument Sans" pitchFamily="34" charset="0"/>
                <a:ea typeface="Instrument Sans" pitchFamily="34" charset="-122"/>
                <a:cs typeface="Instrument Sans" pitchFamily="34" charset="-120"/>
              </a:rPr>
              <a:t>Kernel Trick</a:t>
            </a:r>
            <a:endParaRPr lang="en-US" sz="1727" dirty="0"/>
          </a:p>
        </p:txBody>
      </p:sp>
      <p:sp>
        <p:nvSpPr>
          <p:cNvPr id="18" name="Text 12"/>
          <p:cNvSpPr/>
          <p:nvPr/>
        </p:nvSpPr>
        <p:spPr>
          <a:xfrm>
            <a:off x="1183958" y="5069681"/>
            <a:ext cx="7302222" cy="280511"/>
          </a:xfrm>
          <a:prstGeom prst="rect">
            <a:avLst/>
          </a:prstGeom>
          <a:noFill/>
          <a:ln/>
        </p:spPr>
        <p:txBody>
          <a:bodyPr wrap="none" rtlCol="0" anchor="t"/>
          <a:lstStyle/>
          <a:p>
            <a:pPr marL="0" indent="0">
              <a:lnSpc>
                <a:spcPts val="2210"/>
              </a:lnSpc>
              <a:buNone/>
            </a:pPr>
            <a:r>
              <a:rPr lang="en-US" sz="1381" dirty="0">
                <a:solidFill>
                  <a:srgbClr val="5B5F71"/>
                </a:solidFill>
                <a:latin typeface="Instrument Sans" pitchFamily="34" charset="0"/>
                <a:ea typeface="Instrument Sans" pitchFamily="34" charset="-122"/>
                <a:cs typeface="Instrument Sans" pitchFamily="34" charset="-120"/>
              </a:rPr>
              <a:t>Enables non-linear classification</a:t>
            </a:r>
            <a:endParaRPr lang="en-US" sz="1381" dirty="0"/>
          </a:p>
        </p:txBody>
      </p:sp>
      <p:sp>
        <p:nvSpPr>
          <p:cNvPr id="19" name="Shape 13"/>
          <p:cNvSpPr/>
          <p:nvPr/>
        </p:nvSpPr>
        <p:spPr>
          <a:xfrm>
            <a:off x="657820" y="5596771"/>
            <a:ext cx="350758" cy="350758"/>
          </a:xfrm>
          <a:prstGeom prst="roundRect">
            <a:avLst>
              <a:gd name="adj" fmla="val 22505"/>
            </a:avLst>
          </a:prstGeom>
          <a:solidFill>
            <a:srgbClr val="E3E4E8"/>
          </a:solidFill>
          <a:ln w="7620">
            <a:solidFill>
              <a:srgbClr val="C9CACE"/>
            </a:solidFill>
            <a:prstDash val="solid"/>
          </a:ln>
        </p:spPr>
      </p:sp>
      <p:sp>
        <p:nvSpPr>
          <p:cNvPr id="20" name="Text 14"/>
          <p:cNvSpPr/>
          <p:nvPr/>
        </p:nvSpPr>
        <p:spPr>
          <a:xfrm>
            <a:off x="769739" y="5635109"/>
            <a:ext cx="126921" cy="274082"/>
          </a:xfrm>
          <a:prstGeom prst="rect">
            <a:avLst/>
          </a:prstGeom>
          <a:noFill/>
          <a:ln/>
        </p:spPr>
        <p:txBody>
          <a:bodyPr wrap="none" rtlCol="0" anchor="t"/>
          <a:lstStyle/>
          <a:p>
            <a:pPr marL="0" indent="0" algn="ctr">
              <a:lnSpc>
                <a:spcPts val="2158"/>
              </a:lnSpc>
              <a:buNone/>
            </a:pPr>
            <a:r>
              <a:rPr lang="en-US" sz="1727" b="1" dirty="0">
                <a:solidFill>
                  <a:srgbClr val="5B5F71"/>
                </a:solidFill>
                <a:latin typeface="Instrument Sans" pitchFamily="34" charset="0"/>
                <a:ea typeface="Instrument Sans" pitchFamily="34" charset="-122"/>
                <a:cs typeface="Instrument Sans" pitchFamily="34" charset="-120"/>
              </a:rPr>
              <a:t>3</a:t>
            </a:r>
            <a:endParaRPr lang="en-US" sz="1727" dirty="0"/>
          </a:p>
        </p:txBody>
      </p:sp>
      <p:sp>
        <p:nvSpPr>
          <p:cNvPr id="21" name="Text 15"/>
          <p:cNvSpPr/>
          <p:nvPr/>
        </p:nvSpPr>
        <p:spPr>
          <a:xfrm>
            <a:off x="1183958" y="5635109"/>
            <a:ext cx="2192655" cy="274082"/>
          </a:xfrm>
          <a:prstGeom prst="rect">
            <a:avLst/>
          </a:prstGeom>
          <a:noFill/>
          <a:ln/>
        </p:spPr>
        <p:txBody>
          <a:bodyPr wrap="none" rtlCol="0" anchor="t"/>
          <a:lstStyle/>
          <a:p>
            <a:pPr marL="0" indent="0">
              <a:lnSpc>
                <a:spcPts val="2158"/>
              </a:lnSpc>
              <a:buNone/>
            </a:pPr>
            <a:r>
              <a:rPr lang="en-US" sz="1727" b="1" dirty="0">
                <a:solidFill>
                  <a:srgbClr val="5B5F71"/>
                </a:solidFill>
                <a:latin typeface="Instrument Sans" pitchFamily="34" charset="0"/>
                <a:ea typeface="Instrument Sans" pitchFamily="34" charset="-122"/>
                <a:cs typeface="Instrument Sans" pitchFamily="34" charset="-120"/>
              </a:rPr>
              <a:t>Margin Maximization</a:t>
            </a:r>
            <a:endParaRPr lang="en-US" sz="1727" dirty="0"/>
          </a:p>
        </p:txBody>
      </p:sp>
      <p:sp>
        <p:nvSpPr>
          <p:cNvPr id="22" name="Text 16"/>
          <p:cNvSpPr/>
          <p:nvPr/>
        </p:nvSpPr>
        <p:spPr>
          <a:xfrm>
            <a:off x="1183958" y="6014442"/>
            <a:ext cx="7302222" cy="280511"/>
          </a:xfrm>
          <a:prstGeom prst="rect">
            <a:avLst/>
          </a:prstGeom>
          <a:noFill/>
          <a:ln/>
        </p:spPr>
        <p:txBody>
          <a:bodyPr wrap="none" rtlCol="0" anchor="t"/>
          <a:lstStyle/>
          <a:p>
            <a:pPr marL="0" indent="0">
              <a:lnSpc>
                <a:spcPts val="2210"/>
              </a:lnSpc>
              <a:buNone/>
            </a:pPr>
            <a:r>
              <a:rPr lang="en-US" sz="1381" dirty="0">
                <a:solidFill>
                  <a:srgbClr val="5B5F71"/>
                </a:solidFill>
                <a:latin typeface="Instrument Sans" pitchFamily="34" charset="0"/>
                <a:ea typeface="Instrument Sans" pitchFamily="34" charset="-122"/>
                <a:cs typeface="Instrument Sans" pitchFamily="34" charset="-120"/>
              </a:rPr>
              <a:t>Finds the widest margin between classes</a:t>
            </a:r>
            <a:endParaRPr lang="en-US" sz="1381" dirty="0"/>
          </a:p>
        </p:txBody>
      </p:sp>
      <p:sp>
        <p:nvSpPr>
          <p:cNvPr id="23" name="Text 17"/>
          <p:cNvSpPr/>
          <p:nvPr/>
        </p:nvSpPr>
        <p:spPr>
          <a:xfrm>
            <a:off x="657820" y="6492240"/>
            <a:ext cx="7828359" cy="841534"/>
          </a:xfrm>
          <a:prstGeom prst="rect">
            <a:avLst/>
          </a:prstGeom>
          <a:noFill/>
          <a:ln/>
        </p:spPr>
        <p:txBody>
          <a:bodyPr wrap="square" rtlCol="0" anchor="t"/>
          <a:lstStyle/>
          <a:p>
            <a:pPr marL="0" indent="0">
              <a:lnSpc>
                <a:spcPts val="2210"/>
              </a:lnSpc>
              <a:buNone/>
            </a:pPr>
            <a:r>
              <a:rPr lang="en-US" sz="1381" dirty="0">
                <a:solidFill>
                  <a:srgbClr val="5B5F71"/>
                </a:solidFill>
                <a:latin typeface="Instrument Sans" pitchFamily="34" charset="0"/>
                <a:ea typeface="Instrument Sans" pitchFamily="34" charset="-122"/>
                <a:cs typeface="Instrument Sans" pitchFamily="34" charset="-120"/>
              </a:rPr>
              <a:t>SVM is a powerful technique for CKD prediction, identifying the optimal hyperplane to separate classes and maximize the margin between them. Its kernel trick enables non-linear classification, making it a flexible choice for complex medical data.</a:t>
            </a:r>
            <a:endParaRPr lang="en-US" sz="1381" dirty="0"/>
          </a:p>
        </p:txBody>
      </p:sp>
      <p:pic>
        <p:nvPicPr>
          <p:cNvPr id="24" name="Image 4" descr="preencoded.png"/>
          <p:cNvPicPr>
            <a:picLocks noChangeAspect="1"/>
          </p:cNvPicPr>
          <p:nvPr/>
        </p:nvPicPr>
        <p:blipFill>
          <a:blip r:embed="rId7"/>
          <a:stretch>
            <a:fillRect/>
          </a:stretch>
        </p:blipFill>
        <p:spPr>
          <a:xfrm>
            <a:off x="9151620" y="0"/>
            <a:ext cx="5486400" cy="8229600"/>
          </a:xfrm>
          <a:prstGeom prst="rect">
            <a:avLst/>
          </a:prstGeom>
        </p:spPr>
      </p:pic>
      <p:pic>
        <p:nvPicPr>
          <p:cNvPr id="25" name="Image 5" descr="preencoded.png"/>
          <p:cNvPicPr>
            <a:picLocks noChangeAspect="1"/>
          </p:cNvPicPr>
          <p:nvPr/>
        </p:nvPicPr>
        <p:blipFill>
          <a:blip r:embed="rId8"/>
          <a:stretch>
            <a:fillRect/>
          </a:stretch>
        </p:blipFill>
        <p:spPr>
          <a:xfrm>
            <a:off x="9370933" y="2537341"/>
            <a:ext cx="5047774" cy="315491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954095"/>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3621167" y="602575"/>
            <a:ext cx="3504367" cy="3164324"/>
          </a:xfrm>
          <a:prstGeom prst="rect">
            <a:avLst/>
          </a:prstGeom>
        </p:spPr>
      </p:pic>
      <p:sp>
        <p:nvSpPr>
          <p:cNvPr id="5" name="Text 1"/>
          <p:cNvSpPr/>
          <p:nvPr/>
        </p:nvSpPr>
        <p:spPr>
          <a:xfrm>
            <a:off x="7512487" y="583168"/>
            <a:ext cx="3504367" cy="1458039"/>
          </a:xfrm>
          <a:prstGeom prst="rect">
            <a:avLst/>
          </a:prstGeom>
          <a:noFill/>
          <a:ln/>
        </p:spPr>
        <p:txBody>
          <a:bodyPr wrap="square" rtlCol="0" anchor="t"/>
          <a:lstStyle/>
          <a:p>
            <a:pPr marL="0" indent="0">
              <a:lnSpc>
                <a:spcPts val="3827"/>
              </a:lnSpc>
              <a:buNone/>
            </a:pPr>
            <a:r>
              <a:rPr lang="en-US" sz="3062" b="1" dirty="0">
                <a:solidFill>
                  <a:srgbClr val="5B5F72"/>
                </a:solidFill>
                <a:latin typeface="Instrument Sans" pitchFamily="34" charset="0"/>
                <a:ea typeface="Instrument Sans" pitchFamily="34" charset="-122"/>
                <a:cs typeface="Instrument Sans" pitchFamily="34" charset="-120"/>
              </a:rPr>
              <a:t>K-Nearest Neighbor Algorithm</a:t>
            </a:r>
            <a:endParaRPr lang="en-US" sz="3062" dirty="0"/>
          </a:p>
        </p:txBody>
      </p:sp>
      <p:pic>
        <p:nvPicPr>
          <p:cNvPr id="6" name="Image 2" descr="preencoded.png"/>
          <p:cNvPicPr>
            <a:picLocks noChangeAspect="1"/>
          </p:cNvPicPr>
          <p:nvPr/>
        </p:nvPicPr>
        <p:blipFill>
          <a:blip r:embed="rId5"/>
          <a:stretch>
            <a:fillRect/>
          </a:stretch>
        </p:blipFill>
        <p:spPr>
          <a:xfrm>
            <a:off x="8686443" y="2216110"/>
            <a:ext cx="1651992" cy="666512"/>
          </a:xfrm>
          <a:prstGeom prst="rect">
            <a:avLst/>
          </a:prstGeom>
        </p:spPr>
      </p:pic>
      <p:sp>
        <p:nvSpPr>
          <p:cNvPr id="7" name="Text 2"/>
          <p:cNvSpPr/>
          <p:nvPr/>
        </p:nvSpPr>
        <p:spPr>
          <a:xfrm>
            <a:off x="9226987" y="2342436"/>
            <a:ext cx="75248" cy="310991"/>
          </a:xfrm>
          <a:prstGeom prst="rect">
            <a:avLst/>
          </a:prstGeom>
          <a:noFill/>
          <a:ln/>
        </p:spPr>
        <p:txBody>
          <a:bodyPr wrap="none" rtlCol="0" anchor="t"/>
          <a:lstStyle/>
          <a:p>
            <a:pPr marL="0" indent="0" algn="ctr">
              <a:lnSpc>
                <a:spcPts val="2449"/>
              </a:lnSpc>
              <a:buNone/>
            </a:pPr>
            <a:r>
              <a:rPr lang="en-US" sz="1531" b="1" dirty="0">
                <a:solidFill>
                  <a:srgbClr val="5B5F71"/>
                </a:solidFill>
                <a:latin typeface="Instrument Sans" pitchFamily="34" charset="0"/>
                <a:ea typeface="Instrument Sans" pitchFamily="34" charset="-122"/>
                <a:cs typeface="Instrument Sans" pitchFamily="34" charset="-120"/>
              </a:rPr>
              <a:t>1</a:t>
            </a:r>
            <a:endParaRPr lang="en-US" sz="1531" dirty="0"/>
          </a:p>
        </p:txBody>
      </p:sp>
      <p:pic>
        <p:nvPicPr>
          <p:cNvPr id="8" name="Image 3" descr="preencoded.png"/>
          <p:cNvPicPr>
            <a:picLocks noChangeAspect="1"/>
          </p:cNvPicPr>
          <p:nvPr/>
        </p:nvPicPr>
        <p:blipFill>
          <a:blip r:embed="rId6"/>
          <a:stretch>
            <a:fillRect/>
          </a:stretch>
        </p:blipFill>
        <p:spPr>
          <a:xfrm>
            <a:off x="8108275" y="2721412"/>
            <a:ext cx="3304103" cy="666512"/>
          </a:xfrm>
          <a:prstGeom prst="rect">
            <a:avLst/>
          </a:prstGeom>
        </p:spPr>
      </p:pic>
      <p:sp>
        <p:nvSpPr>
          <p:cNvPr id="9" name="Text 3"/>
          <p:cNvSpPr/>
          <p:nvPr/>
        </p:nvSpPr>
        <p:spPr>
          <a:xfrm>
            <a:off x="9210437" y="2799159"/>
            <a:ext cx="108347" cy="310991"/>
          </a:xfrm>
          <a:prstGeom prst="rect">
            <a:avLst/>
          </a:prstGeom>
          <a:noFill/>
          <a:ln/>
        </p:spPr>
        <p:txBody>
          <a:bodyPr wrap="none" rtlCol="0" anchor="t"/>
          <a:lstStyle/>
          <a:p>
            <a:pPr marL="0" indent="0" algn="ctr">
              <a:lnSpc>
                <a:spcPts val="2449"/>
              </a:lnSpc>
              <a:buNone/>
            </a:pPr>
            <a:r>
              <a:rPr lang="en-US" sz="1531" b="1" dirty="0">
                <a:solidFill>
                  <a:srgbClr val="5B5F71"/>
                </a:solidFill>
                <a:latin typeface="Instrument Sans" pitchFamily="34" charset="0"/>
                <a:ea typeface="Instrument Sans" pitchFamily="34" charset="-122"/>
                <a:cs typeface="Instrument Sans" pitchFamily="34" charset="-120"/>
              </a:rPr>
              <a:t>2</a:t>
            </a:r>
            <a:endParaRPr lang="en-US" sz="1531" dirty="0"/>
          </a:p>
        </p:txBody>
      </p:sp>
      <p:pic>
        <p:nvPicPr>
          <p:cNvPr id="10" name="Image 4" descr="preencoded.png"/>
          <p:cNvPicPr>
            <a:picLocks noChangeAspect="1"/>
          </p:cNvPicPr>
          <p:nvPr/>
        </p:nvPicPr>
        <p:blipFill>
          <a:blip r:embed="rId7"/>
          <a:stretch>
            <a:fillRect/>
          </a:stretch>
        </p:blipFill>
        <p:spPr>
          <a:xfrm>
            <a:off x="7529989" y="3226713"/>
            <a:ext cx="4956096" cy="666512"/>
          </a:xfrm>
          <a:prstGeom prst="rect">
            <a:avLst/>
          </a:prstGeom>
        </p:spPr>
      </p:pic>
      <p:sp>
        <p:nvSpPr>
          <p:cNvPr id="11" name="Text 4"/>
          <p:cNvSpPr/>
          <p:nvPr/>
        </p:nvSpPr>
        <p:spPr>
          <a:xfrm>
            <a:off x="9208294" y="3304461"/>
            <a:ext cx="112514" cy="310991"/>
          </a:xfrm>
          <a:prstGeom prst="rect">
            <a:avLst/>
          </a:prstGeom>
          <a:noFill/>
          <a:ln/>
        </p:spPr>
        <p:txBody>
          <a:bodyPr wrap="none" rtlCol="0" anchor="t"/>
          <a:lstStyle/>
          <a:p>
            <a:pPr marL="0" indent="0" algn="ctr">
              <a:lnSpc>
                <a:spcPts val="2449"/>
              </a:lnSpc>
              <a:buNone/>
            </a:pPr>
            <a:r>
              <a:rPr lang="en-US" sz="1531" b="1" dirty="0">
                <a:solidFill>
                  <a:srgbClr val="5B5F71"/>
                </a:solidFill>
                <a:latin typeface="Instrument Sans" pitchFamily="34" charset="0"/>
                <a:ea typeface="Instrument Sans" pitchFamily="34" charset="-122"/>
                <a:cs typeface="Instrument Sans" pitchFamily="34" charset="-120"/>
              </a:rPr>
              <a:t>3</a:t>
            </a:r>
            <a:endParaRPr lang="en-US" sz="1531" dirty="0"/>
          </a:p>
        </p:txBody>
      </p:sp>
      <p:sp>
        <p:nvSpPr>
          <p:cNvPr id="12" name="Shape 5"/>
          <p:cNvSpPr/>
          <p:nvPr/>
        </p:nvSpPr>
        <p:spPr>
          <a:xfrm>
            <a:off x="7512487" y="3989665"/>
            <a:ext cx="310991" cy="310991"/>
          </a:xfrm>
          <a:prstGeom prst="roundRect">
            <a:avLst>
              <a:gd name="adj" fmla="val 22506"/>
            </a:avLst>
          </a:prstGeom>
          <a:solidFill>
            <a:srgbClr val="E3E4E8"/>
          </a:solidFill>
          <a:ln w="7620">
            <a:solidFill>
              <a:srgbClr val="C9CACE"/>
            </a:solidFill>
            <a:prstDash val="solid"/>
          </a:ln>
        </p:spPr>
      </p:sp>
      <p:sp>
        <p:nvSpPr>
          <p:cNvPr id="13" name="Text 6"/>
          <p:cNvSpPr/>
          <p:nvPr/>
        </p:nvSpPr>
        <p:spPr>
          <a:xfrm>
            <a:off x="7630358" y="4023598"/>
            <a:ext cx="75248" cy="243007"/>
          </a:xfrm>
          <a:prstGeom prst="rect">
            <a:avLst/>
          </a:prstGeom>
          <a:noFill/>
          <a:ln/>
        </p:spPr>
        <p:txBody>
          <a:bodyPr wrap="none" rtlCol="0" anchor="t"/>
          <a:lstStyle/>
          <a:p>
            <a:pPr marL="0" indent="0" algn="ctr">
              <a:lnSpc>
                <a:spcPts val="1914"/>
              </a:lnSpc>
              <a:buNone/>
            </a:pPr>
            <a:r>
              <a:rPr lang="en-US" sz="1531" b="1" dirty="0">
                <a:solidFill>
                  <a:srgbClr val="5B5F71"/>
                </a:solidFill>
                <a:latin typeface="Instrument Sans" pitchFamily="34" charset="0"/>
                <a:ea typeface="Instrument Sans" pitchFamily="34" charset="-122"/>
                <a:cs typeface="Instrument Sans" pitchFamily="34" charset="-120"/>
              </a:rPr>
              <a:t>1</a:t>
            </a:r>
            <a:endParaRPr lang="en-US" sz="1531" dirty="0"/>
          </a:p>
        </p:txBody>
      </p:sp>
      <p:sp>
        <p:nvSpPr>
          <p:cNvPr id="14" name="Text 7"/>
          <p:cNvSpPr/>
          <p:nvPr/>
        </p:nvSpPr>
        <p:spPr>
          <a:xfrm>
            <a:off x="7978973" y="4023598"/>
            <a:ext cx="1944172" cy="243007"/>
          </a:xfrm>
          <a:prstGeom prst="rect">
            <a:avLst/>
          </a:prstGeom>
          <a:noFill/>
          <a:ln/>
        </p:spPr>
        <p:txBody>
          <a:bodyPr wrap="none" rtlCol="0" anchor="t"/>
          <a:lstStyle/>
          <a:p>
            <a:pPr marL="0" indent="0">
              <a:lnSpc>
                <a:spcPts val="1914"/>
              </a:lnSpc>
              <a:buNone/>
            </a:pPr>
            <a:r>
              <a:rPr lang="en-US" sz="1531" b="1" dirty="0">
                <a:solidFill>
                  <a:srgbClr val="5B5F71"/>
                </a:solidFill>
                <a:latin typeface="Instrument Sans" pitchFamily="34" charset="0"/>
                <a:ea typeface="Instrument Sans" pitchFamily="34" charset="-122"/>
                <a:cs typeface="Instrument Sans" pitchFamily="34" charset="-120"/>
              </a:rPr>
              <a:t>Simple Concept</a:t>
            </a:r>
            <a:endParaRPr lang="en-US" sz="1531" dirty="0"/>
          </a:p>
        </p:txBody>
      </p:sp>
      <p:sp>
        <p:nvSpPr>
          <p:cNvPr id="15" name="Text 8"/>
          <p:cNvSpPr/>
          <p:nvPr/>
        </p:nvSpPr>
        <p:spPr>
          <a:xfrm>
            <a:off x="7978973" y="4422100"/>
            <a:ext cx="3037880" cy="497443"/>
          </a:xfrm>
          <a:prstGeom prst="rect">
            <a:avLst/>
          </a:prstGeom>
          <a:noFill/>
          <a:ln/>
        </p:spPr>
        <p:txBody>
          <a:bodyPr wrap="square" rtlCol="0" anchor="t"/>
          <a:lstStyle/>
          <a:p>
            <a:pPr marL="0" indent="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Classifies new data based on proximity to neighbors.</a:t>
            </a:r>
            <a:endParaRPr lang="en-US" sz="1225" dirty="0"/>
          </a:p>
        </p:txBody>
      </p:sp>
      <p:sp>
        <p:nvSpPr>
          <p:cNvPr id="16" name="Shape 9"/>
          <p:cNvSpPr/>
          <p:nvPr/>
        </p:nvSpPr>
        <p:spPr>
          <a:xfrm>
            <a:off x="7512487" y="5138261"/>
            <a:ext cx="310991" cy="310991"/>
          </a:xfrm>
          <a:prstGeom prst="roundRect">
            <a:avLst>
              <a:gd name="adj" fmla="val 22506"/>
            </a:avLst>
          </a:prstGeom>
          <a:solidFill>
            <a:srgbClr val="E3E4E8"/>
          </a:solidFill>
          <a:ln w="7620">
            <a:solidFill>
              <a:srgbClr val="C9CACE"/>
            </a:solidFill>
            <a:prstDash val="solid"/>
          </a:ln>
        </p:spPr>
      </p:sp>
      <p:sp>
        <p:nvSpPr>
          <p:cNvPr id="17" name="Text 10"/>
          <p:cNvSpPr/>
          <p:nvPr/>
        </p:nvSpPr>
        <p:spPr>
          <a:xfrm>
            <a:off x="7613809" y="5172194"/>
            <a:ext cx="108347" cy="243007"/>
          </a:xfrm>
          <a:prstGeom prst="rect">
            <a:avLst/>
          </a:prstGeom>
          <a:noFill/>
          <a:ln/>
        </p:spPr>
        <p:txBody>
          <a:bodyPr wrap="none" rtlCol="0" anchor="t"/>
          <a:lstStyle/>
          <a:p>
            <a:pPr marL="0" indent="0" algn="ctr">
              <a:lnSpc>
                <a:spcPts val="1914"/>
              </a:lnSpc>
              <a:buNone/>
            </a:pPr>
            <a:r>
              <a:rPr lang="en-US" sz="1531" b="1" dirty="0">
                <a:solidFill>
                  <a:srgbClr val="5B5F71"/>
                </a:solidFill>
                <a:latin typeface="Instrument Sans" pitchFamily="34" charset="0"/>
                <a:ea typeface="Instrument Sans" pitchFamily="34" charset="-122"/>
                <a:cs typeface="Instrument Sans" pitchFamily="34" charset="-120"/>
              </a:rPr>
              <a:t>2</a:t>
            </a:r>
            <a:endParaRPr lang="en-US" sz="1531" dirty="0"/>
          </a:p>
        </p:txBody>
      </p:sp>
      <p:sp>
        <p:nvSpPr>
          <p:cNvPr id="18" name="Text 11"/>
          <p:cNvSpPr/>
          <p:nvPr/>
        </p:nvSpPr>
        <p:spPr>
          <a:xfrm>
            <a:off x="7978973" y="5172194"/>
            <a:ext cx="1944172" cy="243007"/>
          </a:xfrm>
          <a:prstGeom prst="rect">
            <a:avLst/>
          </a:prstGeom>
          <a:noFill/>
          <a:ln/>
        </p:spPr>
        <p:txBody>
          <a:bodyPr wrap="none" rtlCol="0" anchor="t"/>
          <a:lstStyle/>
          <a:p>
            <a:pPr marL="0" indent="0">
              <a:lnSpc>
                <a:spcPts val="1914"/>
              </a:lnSpc>
              <a:buNone/>
            </a:pPr>
            <a:r>
              <a:rPr lang="en-US" sz="1531" b="1" dirty="0">
                <a:solidFill>
                  <a:srgbClr val="5B5F71"/>
                </a:solidFill>
                <a:latin typeface="Instrument Sans" pitchFamily="34" charset="0"/>
                <a:ea typeface="Instrument Sans" pitchFamily="34" charset="-122"/>
                <a:cs typeface="Instrument Sans" pitchFamily="34" charset="-120"/>
              </a:rPr>
              <a:t>Handles Complexity</a:t>
            </a:r>
            <a:endParaRPr lang="en-US" sz="1531" dirty="0"/>
          </a:p>
        </p:txBody>
      </p:sp>
      <p:sp>
        <p:nvSpPr>
          <p:cNvPr id="19" name="Text 12"/>
          <p:cNvSpPr/>
          <p:nvPr/>
        </p:nvSpPr>
        <p:spPr>
          <a:xfrm>
            <a:off x="7978973" y="5570696"/>
            <a:ext cx="3037880" cy="497443"/>
          </a:xfrm>
          <a:prstGeom prst="rect">
            <a:avLst/>
          </a:prstGeom>
          <a:noFill/>
          <a:ln/>
        </p:spPr>
        <p:txBody>
          <a:bodyPr wrap="square" rtlCol="0" anchor="t"/>
          <a:lstStyle/>
          <a:p>
            <a:pPr marL="0" indent="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Effective for non-linear boundaries in CKD data.</a:t>
            </a:r>
            <a:endParaRPr lang="en-US" sz="1225" dirty="0"/>
          </a:p>
        </p:txBody>
      </p:sp>
      <p:sp>
        <p:nvSpPr>
          <p:cNvPr id="20" name="Shape 13"/>
          <p:cNvSpPr/>
          <p:nvPr/>
        </p:nvSpPr>
        <p:spPr>
          <a:xfrm>
            <a:off x="7512487" y="6286857"/>
            <a:ext cx="310991" cy="310991"/>
          </a:xfrm>
          <a:prstGeom prst="roundRect">
            <a:avLst>
              <a:gd name="adj" fmla="val 22506"/>
            </a:avLst>
          </a:prstGeom>
          <a:solidFill>
            <a:srgbClr val="E3E4E8"/>
          </a:solidFill>
          <a:ln w="7620">
            <a:solidFill>
              <a:srgbClr val="C9CACE"/>
            </a:solidFill>
            <a:prstDash val="solid"/>
          </a:ln>
        </p:spPr>
      </p:sp>
      <p:sp>
        <p:nvSpPr>
          <p:cNvPr id="21" name="Text 14"/>
          <p:cNvSpPr/>
          <p:nvPr/>
        </p:nvSpPr>
        <p:spPr>
          <a:xfrm>
            <a:off x="7611666" y="6320790"/>
            <a:ext cx="112514" cy="243007"/>
          </a:xfrm>
          <a:prstGeom prst="rect">
            <a:avLst/>
          </a:prstGeom>
          <a:noFill/>
          <a:ln/>
        </p:spPr>
        <p:txBody>
          <a:bodyPr wrap="none" rtlCol="0" anchor="t"/>
          <a:lstStyle/>
          <a:p>
            <a:pPr marL="0" indent="0" algn="ctr">
              <a:lnSpc>
                <a:spcPts val="1914"/>
              </a:lnSpc>
              <a:buNone/>
            </a:pPr>
            <a:r>
              <a:rPr lang="en-US" sz="1531" b="1" dirty="0">
                <a:solidFill>
                  <a:srgbClr val="5B5F71"/>
                </a:solidFill>
                <a:latin typeface="Instrument Sans" pitchFamily="34" charset="0"/>
                <a:ea typeface="Instrument Sans" pitchFamily="34" charset="-122"/>
                <a:cs typeface="Instrument Sans" pitchFamily="34" charset="-120"/>
              </a:rPr>
              <a:t>3</a:t>
            </a:r>
            <a:endParaRPr lang="en-US" sz="1531" dirty="0"/>
          </a:p>
        </p:txBody>
      </p:sp>
      <p:sp>
        <p:nvSpPr>
          <p:cNvPr id="22" name="Text 15"/>
          <p:cNvSpPr/>
          <p:nvPr/>
        </p:nvSpPr>
        <p:spPr>
          <a:xfrm>
            <a:off x="7978973" y="6320790"/>
            <a:ext cx="1944172" cy="243007"/>
          </a:xfrm>
          <a:prstGeom prst="rect">
            <a:avLst/>
          </a:prstGeom>
          <a:noFill/>
          <a:ln/>
        </p:spPr>
        <p:txBody>
          <a:bodyPr wrap="none" rtlCol="0" anchor="t"/>
          <a:lstStyle/>
          <a:p>
            <a:pPr marL="0" indent="0">
              <a:lnSpc>
                <a:spcPts val="1914"/>
              </a:lnSpc>
              <a:buNone/>
            </a:pPr>
            <a:r>
              <a:rPr lang="en-US" sz="1531" b="1" dirty="0">
                <a:solidFill>
                  <a:srgbClr val="5B5F71"/>
                </a:solidFill>
                <a:latin typeface="Instrument Sans" pitchFamily="34" charset="0"/>
                <a:ea typeface="Instrument Sans" pitchFamily="34" charset="-122"/>
                <a:cs typeface="Instrument Sans" pitchFamily="34" charset="-120"/>
              </a:rPr>
              <a:t>Robust Performance</a:t>
            </a:r>
            <a:endParaRPr lang="en-US" sz="1531" dirty="0"/>
          </a:p>
        </p:txBody>
      </p:sp>
      <p:sp>
        <p:nvSpPr>
          <p:cNvPr id="23" name="Text 16"/>
          <p:cNvSpPr/>
          <p:nvPr/>
        </p:nvSpPr>
        <p:spPr>
          <a:xfrm>
            <a:off x="7978973" y="6719292"/>
            <a:ext cx="3037880" cy="497443"/>
          </a:xfrm>
          <a:prstGeom prst="rect">
            <a:avLst/>
          </a:prstGeom>
          <a:noFill/>
          <a:ln/>
        </p:spPr>
        <p:txBody>
          <a:bodyPr wrap="square" rtlCol="0" anchor="t"/>
          <a:lstStyle/>
          <a:p>
            <a:pPr marL="0" indent="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Consistently delivers high accuracy in CKD prediction.</a:t>
            </a:r>
            <a:endParaRPr lang="en-US" sz="1225" dirty="0"/>
          </a:p>
        </p:txBody>
      </p:sp>
      <p:sp>
        <p:nvSpPr>
          <p:cNvPr id="24" name="Text 17"/>
          <p:cNvSpPr/>
          <p:nvPr/>
        </p:nvSpPr>
        <p:spPr>
          <a:xfrm>
            <a:off x="7512487" y="7391638"/>
            <a:ext cx="3504367" cy="994886"/>
          </a:xfrm>
          <a:prstGeom prst="rect">
            <a:avLst/>
          </a:prstGeom>
          <a:noFill/>
          <a:ln/>
        </p:spPr>
        <p:txBody>
          <a:bodyPr wrap="square" rtlCol="0" anchor="t"/>
          <a:lstStyle/>
          <a:p>
            <a:pPr marL="0" indent="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The KNN algorithm is a straightforward yet powerful technique for CKD prediction, classifying new data based on its nearest neighbors.</a:t>
            </a:r>
            <a:endParaRPr lang="en-US" sz="122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451729"/>
            <a:ext cx="5006221" cy="2083118"/>
          </a:xfrm>
          <a:prstGeom prst="rect">
            <a:avLst/>
          </a:prstGeom>
          <a:noFill/>
          <a:ln/>
        </p:spPr>
        <p:txBody>
          <a:bodyPr wrap="squar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Understanding k-fold Cross Validation</a:t>
            </a:r>
            <a:endParaRPr lang="en-US" sz="4374" dirty="0"/>
          </a:p>
        </p:txBody>
      </p:sp>
      <p:sp>
        <p:nvSpPr>
          <p:cNvPr id="5" name="Text 2"/>
          <p:cNvSpPr/>
          <p:nvPr/>
        </p:nvSpPr>
        <p:spPr>
          <a:xfrm>
            <a:off x="2037993" y="3757017"/>
            <a:ext cx="5006221" cy="1421606"/>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k-fold cross validation is a robust technique to evaluate machine learning models. It splits the dataset into k folds, trains on k-1 and tests on the remaining fold, repeating this process k times.</a:t>
            </a:r>
            <a:endParaRPr lang="en-US" sz="1750" dirty="0"/>
          </a:p>
        </p:txBody>
      </p:sp>
      <p:sp>
        <p:nvSpPr>
          <p:cNvPr id="6" name="Text 3"/>
          <p:cNvSpPr/>
          <p:nvPr/>
        </p:nvSpPr>
        <p:spPr>
          <a:xfrm>
            <a:off x="2037993" y="5378529"/>
            <a:ext cx="5006221" cy="1421606"/>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This approach provides a reliable estimate of model performance by leveraging the entire dataset for both training and testing, reducing the risk of overfitting or underfitting.</a:t>
            </a:r>
            <a:endParaRPr lang="en-US" sz="1750" dirty="0"/>
          </a:p>
        </p:txBody>
      </p:sp>
      <p:pic>
        <p:nvPicPr>
          <p:cNvPr id="7" name="Image 1" descr="preencoded.png"/>
          <p:cNvPicPr>
            <a:picLocks noChangeAspect="1"/>
          </p:cNvPicPr>
          <p:nvPr/>
        </p:nvPicPr>
        <p:blipFill>
          <a:blip r:embed="rId4"/>
          <a:stretch>
            <a:fillRect/>
          </a:stretch>
        </p:blipFill>
        <p:spPr>
          <a:xfrm>
            <a:off x="7593806" y="1479471"/>
            <a:ext cx="5006221" cy="358342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2037993" y="1223963"/>
            <a:ext cx="5006221" cy="3043714"/>
          </a:xfrm>
          <a:prstGeom prst="rect">
            <a:avLst/>
          </a:prstGeom>
        </p:spPr>
      </p:pic>
      <p:sp>
        <p:nvSpPr>
          <p:cNvPr id="5" name="Text 1"/>
          <p:cNvSpPr/>
          <p:nvPr/>
        </p:nvSpPr>
        <p:spPr>
          <a:xfrm>
            <a:off x="7593806" y="1196221"/>
            <a:ext cx="5006221" cy="2083118"/>
          </a:xfrm>
          <a:prstGeom prst="rect">
            <a:avLst/>
          </a:prstGeom>
          <a:noFill/>
          <a:ln/>
        </p:spPr>
        <p:txBody>
          <a:bodyPr wrap="squar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Understanding Confusion Matrices</a:t>
            </a:r>
            <a:endParaRPr lang="en-US" sz="4374" dirty="0"/>
          </a:p>
        </p:txBody>
      </p:sp>
      <p:sp>
        <p:nvSpPr>
          <p:cNvPr id="6" name="Text 2"/>
          <p:cNvSpPr/>
          <p:nvPr/>
        </p:nvSpPr>
        <p:spPr>
          <a:xfrm>
            <a:off x="7593806" y="3501509"/>
            <a:ext cx="5006221" cy="3554016"/>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A confusion matrix is a powerful visualization tool used to evaluate the performance of a classification model. It displays the number of true positives, true negatives, false positives, and false negatives, providing a comprehensive view of how well the model is able to predict the different classes in the dataset. By analyzing the confusion matrix, data scientists can identify areas for improvement and fine-tune the model to achieve higher accuracy.</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A5B355-2167-B6AB-1CE4-B1D2603F18F2}"/>
              </a:ext>
            </a:extLst>
          </p:cNvPr>
          <p:cNvSpPr txBox="1"/>
          <p:nvPr/>
        </p:nvSpPr>
        <p:spPr>
          <a:xfrm>
            <a:off x="3657600" y="3773681"/>
            <a:ext cx="7315200" cy="959878"/>
          </a:xfrm>
          <a:prstGeom prst="rect">
            <a:avLst/>
          </a:prstGeom>
          <a:noFill/>
        </p:spPr>
        <p:txBody>
          <a:bodyPr wrap="square">
            <a:spAutoFit/>
          </a:bodyPr>
          <a:lstStyle/>
          <a:p>
            <a:pPr marL="0" indent="0" algn="ctr">
              <a:lnSpc>
                <a:spcPts val="5468"/>
              </a:lnSpc>
              <a:buNone/>
            </a:pPr>
            <a:r>
              <a:rPr lang="en-US" sz="10000" b="1" dirty="0">
                <a:solidFill>
                  <a:srgbClr val="5B5F72"/>
                </a:solidFill>
                <a:latin typeface="Instrument Sans" pitchFamily="34" charset="0"/>
                <a:ea typeface="Instrument Sans" pitchFamily="34" charset="-122"/>
                <a:cs typeface="Instrument Sans" pitchFamily="34" charset="-120"/>
              </a:rPr>
              <a:t>Thank You!!</a:t>
            </a:r>
            <a:endParaRPr lang="en-US" sz="10000" dirty="0"/>
          </a:p>
        </p:txBody>
      </p:sp>
    </p:spTree>
    <p:extLst>
      <p:ext uri="{BB962C8B-B14F-4D97-AF65-F5344CB8AC3E}">
        <p14:creationId xmlns:p14="http://schemas.microsoft.com/office/powerpoint/2010/main" val="1157733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676406"/>
            <a:ext cx="5554980"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Project Overview</a:t>
            </a:r>
            <a:endParaRPr lang="en-US" sz="4374" dirty="0"/>
          </a:p>
        </p:txBody>
      </p:sp>
      <p:sp>
        <p:nvSpPr>
          <p:cNvPr id="6" name="Shape 2"/>
          <p:cNvSpPr/>
          <p:nvPr/>
        </p:nvSpPr>
        <p:spPr>
          <a:xfrm>
            <a:off x="6319599" y="3881676"/>
            <a:ext cx="499943" cy="499943"/>
          </a:xfrm>
          <a:prstGeom prst="roundRect">
            <a:avLst>
              <a:gd name="adj" fmla="val 20000"/>
            </a:avLst>
          </a:prstGeom>
          <a:solidFill>
            <a:srgbClr val="E3E4E8"/>
          </a:solidFill>
          <a:ln w="7620">
            <a:solidFill>
              <a:srgbClr val="C9CACE"/>
            </a:solidFill>
            <a:prstDash val="solid"/>
          </a:ln>
        </p:spPr>
      </p:sp>
      <p:sp>
        <p:nvSpPr>
          <p:cNvPr id="7" name="Text 3"/>
          <p:cNvSpPr/>
          <p:nvPr/>
        </p:nvSpPr>
        <p:spPr>
          <a:xfrm>
            <a:off x="6504980" y="3923348"/>
            <a:ext cx="129064" cy="416481"/>
          </a:xfrm>
          <a:prstGeom prst="rect">
            <a:avLst/>
          </a:prstGeom>
          <a:noFill/>
          <a:ln/>
        </p:spPr>
        <p:txBody>
          <a:bodyPr wrap="none" rtlCol="0" anchor="t"/>
          <a:lstStyle/>
          <a:p>
            <a:pPr marL="0" indent="0" algn="ctr">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1</a:t>
            </a:r>
            <a:endParaRPr lang="en-US" sz="2624" dirty="0"/>
          </a:p>
        </p:txBody>
      </p:sp>
      <p:sp>
        <p:nvSpPr>
          <p:cNvPr id="8" name="Text 4"/>
          <p:cNvSpPr/>
          <p:nvPr/>
        </p:nvSpPr>
        <p:spPr>
          <a:xfrm>
            <a:off x="7397115" y="3953947"/>
            <a:ext cx="6400086"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5B5F71"/>
                </a:solidFill>
                <a:latin typeface="Instrument Sans" pitchFamily="34" charset="0"/>
                <a:ea typeface="Instrument Sans" pitchFamily="34" charset="-122"/>
                <a:cs typeface="Instrument Sans" pitchFamily="34" charset="-120"/>
              </a:rPr>
              <a:t>Project Name:</a:t>
            </a:r>
            <a:r>
              <a:rPr lang="en-US" sz="1750" dirty="0">
                <a:solidFill>
                  <a:srgbClr val="5B5F71"/>
                </a:solidFill>
                <a:latin typeface="Instrument Sans" pitchFamily="34" charset="0"/>
                <a:ea typeface="Instrument Sans" pitchFamily="34" charset="-122"/>
                <a:cs typeface="Instrument Sans" pitchFamily="34" charset="-120"/>
              </a:rPr>
              <a:t> Chronic Kidney Disease Prediction</a:t>
            </a:r>
            <a:endParaRPr lang="en-US" sz="1750" dirty="0"/>
          </a:p>
        </p:txBody>
      </p:sp>
      <p:sp>
        <p:nvSpPr>
          <p:cNvPr id="9" name="Text 5"/>
          <p:cNvSpPr/>
          <p:nvPr/>
        </p:nvSpPr>
        <p:spPr>
          <a:xfrm>
            <a:off x="7397115" y="4398169"/>
            <a:ext cx="6400086"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5B5F71"/>
                </a:solidFill>
                <a:latin typeface="Instrument Sans" pitchFamily="34" charset="0"/>
                <a:ea typeface="Instrument Sans" pitchFamily="34" charset="-122"/>
                <a:cs typeface="Instrument Sans" pitchFamily="34" charset="-120"/>
              </a:rPr>
              <a:t>Project Guide:</a:t>
            </a:r>
            <a:r>
              <a:rPr lang="en-US" sz="1750" dirty="0">
                <a:solidFill>
                  <a:srgbClr val="5B5F71"/>
                </a:solidFill>
                <a:latin typeface="Instrument Sans" pitchFamily="34" charset="0"/>
                <a:ea typeface="Instrument Sans" pitchFamily="34" charset="-122"/>
                <a:cs typeface="Instrument Sans" pitchFamily="34" charset="-120"/>
              </a:rPr>
              <a:t> Deepak Gurav Sir</a:t>
            </a:r>
            <a:endParaRPr lang="en-US" sz="1750" dirty="0"/>
          </a:p>
        </p:txBody>
      </p:sp>
      <p:sp>
        <p:nvSpPr>
          <p:cNvPr id="10" name="Text 6"/>
          <p:cNvSpPr/>
          <p:nvPr/>
        </p:nvSpPr>
        <p:spPr>
          <a:xfrm>
            <a:off x="7397115" y="4842391"/>
            <a:ext cx="6400086" cy="1838108"/>
          </a:xfrm>
          <a:prstGeom prst="rect">
            <a:avLst/>
          </a:prstGeom>
          <a:noFill/>
          <a:ln/>
        </p:spPr>
        <p:txBody>
          <a:bodyPr wrap="square" rtlCol="0" anchor="t"/>
          <a:lstStyle/>
          <a:p>
            <a:pPr marL="285750" indent="-285750" algn="l">
              <a:lnSpc>
                <a:spcPts val="2799"/>
              </a:lnSpc>
              <a:buSzPct val="100000"/>
              <a:buFont typeface="Arial" panose="020B0604020202020204" pitchFamily="34" charset="0"/>
              <a:buChar char="•"/>
            </a:pPr>
            <a:r>
              <a:rPr lang="en-US" sz="1750" b="1" dirty="0">
                <a:solidFill>
                  <a:srgbClr val="5B5F71"/>
                </a:solidFill>
                <a:latin typeface="Instrument Sans" pitchFamily="34" charset="0"/>
                <a:ea typeface="Instrument Sans" pitchFamily="34" charset="-122"/>
                <a:cs typeface="Instrument Sans" pitchFamily="34" charset="-120"/>
              </a:rPr>
              <a:t>Group Members:</a:t>
            </a:r>
            <a:r>
              <a:rPr lang="en-US" sz="1750" dirty="0">
                <a:solidFill>
                  <a:srgbClr val="5B5F71"/>
                </a:solidFill>
                <a:latin typeface="Instrument Sans" pitchFamily="34" charset="0"/>
                <a:ea typeface="Instrument Sans" pitchFamily="34" charset="-122"/>
                <a:cs typeface="Instrument Sans" pitchFamily="34" charset="-120"/>
              </a:rPr>
              <a:t> 	</a:t>
            </a:r>
          </a:p>
          <a:p>
            <a:pPr algn="l">
              <a:lnSpc>
                <a:spcPts val="2799"/>
              </a:lnSpc>
              <a:buSzPct val="100000"/>
            </a:pPr>
            <a:r>
              <a:rPr lang="en-US" sz="1750" dirty="0">
                <a:solidFill>
                  <a:srgbClr val="5B5F71"/>
                </a:solidFill>
                <a:latin typeface="Instrument Sans" pitchFamily="34" charset="0"/>
                <a:ea typeface="Instrument Sans" pitchFamily="34" charset="-122"/>
                <a:cs typeface="Instrument Sans" pitchFamily="34" charset="-120"/>
              </a:rPr>
              <a:t>	-Nachiket Kulkarni</a:t>
            </a:r>
          </a:p>
          <a:p>
            <a:pPr algn="l">
              <a:lnSpc>
                <a:spcPts val="2799"/>
              </a:lnSpc>
              <a:buSzPct val="100000"/>
            </a:pPr>
            <a:r>
              <a:rPr lang="en-US" sz="1750" dirty="0">
                <a:solidFill>
                  <a:srgbClr val="5B5F71"/>
                </a:solidFill>
                <a:latin typeface="Instrument Sans" pitchFamily="34" charset="0"/>
                <a:ea typeface="Instrument Sans" pitchFamily="34" charset="-122"/>
                <a:cs typeface="Instrument Sans" pitchFamily="34" charset="-120"/>
              </a:rPr>
              <a:t>	-Chetan </a:t>
            </a:r>
            <a:r>
              <a:rPr lang="en-US" sz="1750" dirty="0" err="1">
                <a:solidFill>
                  <a:srgbClr val="5B5F71"/>
                </a:solidFill>
                <a:latin typeface="Instrument Sans" pitchFamily="34" charset="0"/>
                <a:ea typeface="Instrument Sans" pitchFamily="34" charset="-122"/>
                <a:cs typeface="Instrument Sans" pitchFamily="34" charset="-120"/>
              </a:rPr>
              <a:t>Bagul</a:t>
            </a:r>
            <a:endParaRPr lang="en-US" sz="1750" dirty="0">
              <a:solidFill>
                <a:srgbClr val="5B5F71"/>
              </a:solidFill>
              <a:latin typeface="Instrument Sans" pitchFamily="34" charset="0"/>
              <a:ea typeface="Instrument Sans" pitchFamily="34" charset="-122"/>
              <a:cs typeface="Instrument Sans" pitchFamily="34" charset="-120"/>
            </a:endParaRPr>
          </a:p>
          <a:p>
            <a:pPr algn="l">
              <a:lnSpc>
                <a:spcPts val="2799"/>
              </a:lnSpc>
              <a:buSzPct val="100000"/>
            </a:pPr>
            <a:r>
              <a:rPr lang="en-US" sz="1750" dirty="0">
                <a:solidFill>
                  <a:srgbClr val="5B5F71"/>
                </a:solidFill>
                <a:latin typeface="Instrument Sans" pitchFamily="34" charset="0"/>
                <a:ea typeface="Instrument Sans" pitchFamily="34" charset="-122"/>
                <a:cs typeface="Instrument Sans" pitchFamily="34" charset="-120"/>
              </a:rPr>
              <a:t>	-Lalit </a:t>
            </a:r>
            <a:r>
              <a:rPr lang="en-US" sz="1750" dirty="0" err="1">
                <a:solidFill>
                  <a:srgbClr val="5B5F71"/>
                </a:solidFill>
                <a:latin typeface="Instrument Sans" pitchFamily="34" charset="0"/>
                <a:ea typeface="Instrument Sans" pitchFamily="34" charset="-122"/>
                <a:cs typeface="Instrument Sans" pitchFamily="34" charset="-120"/>
              </a:rPr>
              <a:t>Borase</a:t>
            </a:r>
            <a:endParaRPr lang="en-US" sz="1750" dirty="0">
              <a:solidFill>
                <a:srgbClr val="5B5F71"/>
              </a:solidFill>
              <a:latin typeface="Instrument Sans" pitchFamily="34" charset="0"/>
              <a:ea typeface="Instrument Sans" pitchFamily="34" charset="-122"/>
              <a:cs typeface="Instrument Sans" pitchFamily="34" charset="-120"/>
            </a:endParaRPr>
          </a:p>
          <a:p>
            <a:pPr algn="l">
              <a:lnSpc>
                <a:spcPts val="2799"/>
              </a:lnSpc>
              <a:buSzPct val="100000"/>
            </a:pPr>
            <a:r>
              <a:rPr lang="en-US" sz="1750" dirty="0">
                <a:solidFill>
                  <a:srgbClr val="5B5F71"/>
                </a:solidFill>
                <a:latin typeface="Instrument Sans" pitchFamily="34" charset="0"/>
                <a:ea typeface="Instrument Sans" pitchFamily="34" charset="-122"/>
                <a:cs typeface="Instrument Sans" pitchFamily="34" charset="-120"/>
              </a:rPr>
              <a:t>	-Sumit Jagtap</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337905"/>
            <a:ext cx="7951589"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Importance of Early Prediction</a:t>
            </a:r>
            <a:endParaRPr lang="en-US" sz="4374" dirty="0"/>
          </a:p>
        </p:txBody>
      </p:sp>
      <p:sp>
        <p:nvSpPr>
          <p:cNvPr id="6" name="Shape 2"/>
          <p:cNvSpPr/>
          <p:nvPr/>
        </p:nvSpPr>
        <p:spPr>
          <a:xfrm>
            <a:off x="4490799" y="2594729"/>
            <a:ext cx="388739" cy="388739"/>
          </a:xfrm>
          <a:prstGeom prst="roundRect">
            <a:avLst>
              <a:gd name="adj" fmla="val 25722"/>
            </a:avLst>
          </a:prstGeom>
          <a:solidFill>
            <a:srgbClr val="E3E4E8"/>
          </a:solidFill>
          <a:ln w="7620">
            <a:solidFill>
              <a:srgbClr val="C9CACE"/>
            </a:solidFill>
            <a:prstDash val="solid"/>
          </a:ln>
        </p:spPr>
      </p:sp>
      <p:sp>
        <p:nvSpPr>
          <p:cNvPr id="7" name="Text 3"/>
          <p:cNvSpPr/>
          <p:nvPr/>
        </p:nvSpPr>
        <p:spPr>
          <a:xfrm>
            <a:off x="5101709" y="2615446"/>
            <a:ext cx="2777490" cy="347186"/>
          </a:xfrm>
          <a:prstGeom prst="rect">
            <a:avLst/>
          </a:prstGeom>
          <a:noFill/>
          <a:ln/>
        </p:spPr>
        <p:txBody>
          <a:bodyPr wrap="non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Timely Intervention</a:t>
            </a:r>
            <a:endParaRPr lang="en-US" sz="2187" dirty="0"/>
          </a:p>
        </p:txBody>
      </p:sp>
      <p:sp>
        <p:nvSpPr>
          <p:cNvPr id="8" name="Text 4"/>
          <p:cNvSpPr/>
          <p:nvPr/>
        </p:nvSpPr>
        <p:spPr>
          <a:xfrm>
            <a:off x="5101709" y="3095863"/>
            <a:ext cx="3931206" cy="1777008"/>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Early prediction of chronic kidney disease allows for prompt medical intervention, which can help slow disease progression and prevent or delay the onset of complications.</a:t>
            </a:r>
            <a:endParaRPr lang="en-US" sz="1750" dirty="0"/>
          </a:p>
        </p:txBody>
      </p:sp>
      <p:sp>
        <p:nvSpPr>
          <p:cNvPr id="9" name="Shape 5"/>
          <p:cNvSpPr/>
          <p:nvPr/>
        </p:nvSpPr>
        <p:spPr>
          <a:xfrm>
            <a:off x="9255085" y="2594729"/>
            <a:ext cx="388739" cy="388739"/>
          </a:xfrm>
          <a:prstGeom prst="roundRect">
            <a:avLst>
              <a:gd name="adj" fmla="val 25722"/>
            </a:avLst>
          </a:prstGeom>
          <a:solidFill>
            <a:srgbClr val="E3E4E8"/>
          </a:solidFill>
          <a:ln w="7620">
            <a:solidFill>
              <a:srgbClr val="C9CACE"/>
            </a:solidFill>
            <a:prstDash val="solid"/>
          </a:ln>
        </p:spPr>
      </p:sp>
      <p:sp>
        <p:nvSpPr>
          <p:cNvPr id="10" name="Text 6"/>
          <p:cNvSpPr/>
          <p:nvPr/>
        </p:nvSpPr>
        <p:spPr>
          <a:xfrm>
            <a:off x="9865995" y="2615446"/>
            <a:ext cx="2777490" cy="347186"/>
          </a:xfrm>
          <a:prstGeom prst="rect">
            <a:avLst/>
          </a:prstGeom>
          <a:noFill/>
          <a:ln/>
        </p:spPr>
        <p:txBody>
          <a:bodyPr wrap="non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Improved Outcomes</a:t>
            </a:r>
            <a:endParaRPr lang="en-US" sz="2187" dirty="0"/>
          </a:p>
        </p:txBody>
      </p:sp>
      <p:sp>
        <p:nvSpPr>
          <p:cNvPr id="11" name="Text 7"/>
          <p:cNvSpPr/>
          <p:nvPr/>
        </p:nvSpPr>
        <p:spPr>
          <a:xfrm>
            <a:off x="9865995" y="3095863"/>
            <a:ext cx="3931206" cy="1777008"/>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Early detection and management of CKD can significantly improve patient outcomes, reducing the risk of kidney failure, cardiovascular disease, and other related health issues.</a:t>
            </a:r>
            <a:endParaRPr lang="en-US" sz="1750" dirty="0"/>
          </a:p>
        </p:txBody>
      </p:sp>
      <p:sp>
        <p:nvSpPr>
          <p:cNvPr id="12" name="Shape 8"/>
          <p:cNvSpPr/>
          <p:nvPr/>
        </p:nvSpPr>
        <p:spPr>
          <a:xfrm>
            <a:off x="4490799" y="5324237"/>
            <a:ext cx="388739" cy="388739"/>
          </a:xfrm>
          <a:prstGeom prst="roundRect">
            <a:avLst>
              <a:gd name="adj" fmla="val 25722"/>
            </a:avLst>
          </a:prstGeom>
          <a:solidFill>
            <a:srgbClr val="E3E4E8"/>
          </a:solidFill>
          <a:ln w="7620">
            <a:solidFill>
              <a:srgbClr val="C9CACE"/>
            </a:solidFill>
            <a:prstDash val="solid"/>
          </a:ln>
        </p:spPr>
      </p:sp>
      <p:sp>
        <p:nvSpPr>
          <p:cNvPr id="13" name="Text 9"/>
          <p:cNvSpPr/>
          <p:nvPr/>
        </p:nvSpPr>
        <p:spPr>
          <a:xfrm>
            <a:off x="5101709" y="5344954"/>
            <a:ext cx="2777490" cy="347186"/>
          </a:xfrm>
          <a:prstGeom prst="rect">
            <a:avLst/>
          </a:prstGeom>
          <a:noFill/>
          <a:ln/>
        </p:spPr>
        <p:txBody>
          <a:bodyPr wrap="non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Cost Savings</a:t>
            </a:r>
            <a:endParaRPr lang="en-US" sz="2187" dirty="0"/>
          </a:p>
        </p:txBody>
      </p:sp>
      <p:sp>
        <p:nvSpPr>
          <p:cNvPr id="14" name="Text 10"/>
          <p:cNvSpPr/>
          <p:nvPr/>
        </p:nvSpPr>
        <p:spPr>
          <a:xfrm>
            <a:off x="5101709" y="5825371"/>
            <a:ext cx="8695492" cy="1066205"/>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Proactive management of CKD through early prediction can lead to substantial cost savings for healthcare systems by reducing the need for expensive treatments like dialysis or kidney transplants.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1796058"/>
            <a:ext cx="9306401" cy="1388745"/>
          </a:xfrm>
          <a:prstGeom prst="rect">
            <a:avLst/>
          </a:prstGeom>
          <a:noFill/>
          <a:ln/>
        </p:spPr>
        <p:txBody>
          <a:bodyPr wrap="squar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Overview of Machine Learning Techniques and Python Libraries</a:t>
            </a:r>
            <a:endParaRPr lang="en-US" sz="4374" dirty="0"/>
          </a:p>
        </p:txBody>
      </p:sp>
      <p:sp>
        <p:nvSpPr>
          <p:cNvPr id="8" name="Text 4"/>
          <p:cNvSpPr/>
          <p:nvPr/>
        </p:nvSpPr>
        <p:spPr>
          <a:xfrm>
            <a:off x="1910715" y="3767971"/>
            <a:ext cx="8228886"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5B5F71"/>
                </a:solidFill>
                <a:latin typeface="Instrument Sans" pitchFamily="34" charset="0"/>
                <a:ea typeface="Instrument Sans" pitchFamily="34" charset="-122"/>
                <a:cs typeface="Instrument Sans" pitchFamily="34" charset="-120"/>
              </a:rPr>
              <a:t>Machine Learning (ML) is a powerful tool for predicting Chronic Kidney Disease (CKD) by identifying patterns in complex medical data.</a:t>
            </a:r>
            <a:endParaRPr lang="en-US" sz="1750" dirty="0"/>
          </a:p>
        </p:txBody>
      </p:sp>
      <p:sp>
        <p:nvSpPr>
          <p:cNvPr id="9" name="Text 5"/>
          <p:cNvSpPr/>
          <p:nvPr/>
        </p:nvSpPr>
        <p:spPr>
          <a:xfrm>
            <a:off x="1910715" y="4567595"/>
            <a:ext cx="8228886"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5B5F71"/>
                </a:solidFill>
                <a:latin typeface="Instrument Sans" pitchFamily="34" charset="0"/>
                <a:ea typeface="Instrument Sans" pitchFamily="34" charset="-122"/>
                <a:cs typeface="Instrument Sans" pitchFamily="34" charset="-120"/>
              </a:rPr>
              <a:t>Popular ML techniques for CKD prediction include </a:t>
            </a:r>
            <a:r>
              <a:rPr lang="en-US" sz="1750" b="1" dirty="0">
                <a:solidFill>
                  <a:srgbClr val="5B5F71"/>
                </a:solidFill>
                <a:latin typeface="Instrument Sans" pitchFamily="34" charset="0"/>
                <a:ea typeface="Instrument Sans" pitchFamily="34" charset="-122"/>
                <a:cs typeface="Instrument Sans" pitchFamily="34" charset="-120"/>
              </a:rPr>
              <a:t>Decision Trees</a:t>
            </a:r>
            <a:r>
              <a:rPr lang="en-US" sz="1750" dirty="0">
                <a:solidFill>
                  <a:srgbClr val="5B5F71"/>
                </a:solidFill>
                <a:latin typeface="Instrument Sans" pitchFamily="34" charset="0"/>
                <a:ea typeface="Instrument Sans" pitchFamily="34" charset="-122"/>
                <a:cs typeface="Instrument Sans" pitchFamily="34" charset="-120"/>
              </a:rPr>
              <a:t>, </a:t>
            </a:r>
            <a:r>
              <a:rPr lang="en-US" sz="1750" b="1" dirty="0">
                <a:solidFill>
                  <a:srgbClr val="5B5F71"/>
                </a:solidFill>
                <a:latin typeface="Instrument Sans" pitchFamily="34" charset="0"/>
                <a:ea typeface="Instrument Sans" pitchFamily="34" charset="-122"/>
                <a:cs typeface="Instrument Sans" pitchFamily="34" charset="-120"/>
              </a:rPr>
              <a:t>Random Forests</a:t>
            </a:r>
            <a:r>
              <a:rPr lang="en-US" sz="1750" dirty="0">
                <a:solidFill>
                  <a:srgbClr val="5B5F71"/>
                </a:solidFill>
                <a:latin typeface="Instrument Sans" pitchFamily="34" charset="0"/>
                <a:ea typeface="Instrument Sans" pitchFamily="34" charset="-122"/>
                <a:cs typeface="Instrument Sans" pitchFamily="34" charset="-120"/>
              </a:rPr>
              <a:t>, </a:t>
            </a:r>
            <a:r>
              <a:rPr lang="en-US" sz="1750" b="1" dirty="0">
                <a:solidFill>
                  <a:srgbClr val="5B5F71"/>
                </a:solidFill>
                <a:latin typeface="Instrument Sans" pitchFamily="34" charset="0"/>
                <a:ea typeface="Instrument Sans" pitchFamily="34" charset="-122"/>
                <a:cs typeface="Instrument Sans" pitchFamily="34" charset="-120"/>
              </a:rPr>
              <a:t>Support Vector Machines</a:t>
            </a:r>
            <a:r>
              <a:rPr lang="en-US" sz="1750" dirty="0">
                <a:solidFill>
                  <a:srgbClr val="5B5F71"/>
                </a:solidFill>
                <a:latin typeface="Instrument Sans" pitchFamily="34" charset="0"/>
                <a:ea typeface="Instrument Sans" pitchFamily="34" charset="-122"/>
                <a:cs typeface="Instrument Sans" pitchFamily="34" charset="-120"/>
              </a:rPr>
              <a:t>, and </a:t>
            </a:r>
            <a:r>
              <a:rPr lang="en-US" sz="1750" b="1" dirty="0">
                <a:solidFill>
                  <a:srgbClr val="5B5F71"/>
                </a:solidFill>
                <a:latin typeface="Instrument Sans" pitchFamily="34" charset="0"/>
                <a:ea typeface="Instrument Sans" pitchFamily="34" charset="-122"/>
                <a:cs typeface="Instrument Sans" pitchFamily="34" charset="-120"/>
              </a:rPr>
              <a:t>K-Nearest Neighbors</a:t>
            </a:r>
            <a:r>
              <a:rPr lang="en-US" sz="1750" dirty="0">
                <a:solidFill>
                  <a:srgbClr val="5B5F71"/>
                </a:solidFill>
                <a:latin typeface="Instrument Sans" pitchFamily="34" charset="0"/>
                <a:ea typeface="Instrument Sans" pitchFamily="34" charset="-122"/>
                <a:cs typeface="Instrument Sans" pitchFamily="34" charset="-120"/>
              </a:rPr>
              <a:t>.</a:t>
            </a:r>
            <a:endParaRPr lang="en-US" sz="1750" dirty="0"/>
          </a:p>
        </p:txBody>
      </p:sp>
      <p:sp>
        <p:nvSpPr>
          <p:cNvPr id="10" name="Text 6"/>
          <p:cNvSpPr/>
          <p:nvPr/>
        </p:nvSpPr>
        <p:spPr>
          <a:xfrm>
            <a:off x="1910715" y="5367218"/>
            <a:ext cx="8228886"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5B5F71"/>
                </a:solidFill>
                <a:latin typeface="Instrument Sans" pitchFamily="34" charset="0"/>
                <a:ea typeface="Instrument Sans" pitchFamily="34" charset="-122"/>
                <a:cs typeface="Instrument Sans" pitchFamily="34" charset="-120"/>
              </a:rPr>
              <a:t>Python is a widely-used programming language for ML, with robust libraries like </a:t>
            </a:r>
            <a:r>
              <a:rPr lang="en-US" sz="1750" b="1" dirty="0">
                <a:solidFill>
                  <a:srgbClr val="5B5F71"/>
                </a:solidFill>
                <a:latin typeface="Instrument Sans" pitchFamily="34" charset="0"/>
                <a:ea typeface="Instrument Sans" pitchFamily="34" charset="-122"/>
                <a:cs typeface="Instrument Sans" pitchFamily="34" charset="-120"/>
              </a:rPr>
              <a:t>scikit-learn</a:t>
            </a:r>
            <a:r>
              <a:rPr lang="en-US" sz="1750" dirty="0">
                <a:solidFill>
                  <a:srgbClr val="5B5F71"/>
                </a:solidFill>
                <a:latin typeface="Instrument Sans" pitchFamily="34" charset="0"/>
                <a:ea typeface="Instrument Sans" pitchFamily="34" charset="-122"/>
                <a:cs typeface="Instrument Sans" pitchFamily="34" charset="-120"/>
              </a:rPr>
              <a:t>, </a:t>
            </a:r>
            <a:r>
              <a:rPr lang="en-US" sz="1750" b="1" dirty="0">
                <a:solidFill>
                  <a:srgbClr val="5B5F71"/>
                </a:solidFill>
                <a:latin typeface="Instrument Sans" pitchFamily="34" charset="0"/>
                <a:ea typeface="Instrument Sans" pitchFamily="34" charset="-122"/>
                <a:cs typeface="Instrument Sans" pitchFamily="34" charset="-120"/>
              </a:rPr>
              <a:t>TensorFlow</a:t>
            </a:r>
            <a:r>
              <a:rPr lang="en-US" sz="1750" dirty="0">
                <a:solidFill>
                  <a:srgbClr val="5B5F71"/>
                </a:solidFill>
                <a:latin typeface="Instrument Sans" pitchFamily="34" charset="0"/>
                <a:ea typeface="Instrument Sans" pitchFamily="34" charset="-122"/>
                <a:cs typeface="Instrument Sans" pitchFamily="34" charset="-120"/>
              </a:rPr>
              <a:t>, and </a:t>
            </a:r>
            <a:r>
              <a:rPr lang="en-US" sz="1750" b="1" dirty="0">
                <a:solidFill>
                  <a:srgbClr val="5B5F71"/>
                </a:solidFill>
                <a:latin typeface="Instrument Sans" pitchFamily="34" charset="0"/>
                <a:ea typeface="Instrument Sans" pitchFamily="34" charset="-122"/>
                <a:cs typeface="Instrument Sans" pitchFamily="34" charset="-120"/>
              </a:rPr>
              <a:t>Keras</a:t>
            </a:r>
            <a:r>
              <a:rPr lang="en-US" sz="1750" dirty="0">
                <a:solidFill>
                  <a:srgbClr val="5B5F71"/>
                </a:solidFill>
                <a:latin typeface="Instrument Sans" pitchFamily="34" charset="0"/>
                <a:ea typeface="Instrument Sans" pitchFamily="34" charset="-122"/>
                <a:cs typeface="Instrument Sans" pitchFamily="34" charset="-120"/>
              </a:rPr>
              <a:t> that provide easy-to-use APIs for building and training ML models.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3172"/>
          </a:xfrm>
          <a:prstGeom prst="rect">
            <a:avLst/>
          </a:prstGeom>
          <a:solidFill>
            <a:srgbClr val="FFFFFF">
              <a:alpha val="75000"/>
            </a:srgbClr>
          </a:solidFill>
          <a:ln/>
        </p:spPr>
      </p:sp>
      <p:sp>
        <p:nvSpPr>
          <p:cNvPr id="4" name="Text 1"/>
          <p:cNvSpPr/>
          <p:nvPr/>
        </p:nvSpPr>
        <p:spPr>
          <a:xfrm>
            <a:off x="2406134" y="568404"/>
            <a:ext cx="9818013" cy="1291828"/>
          </a:xfrm>
          <a:prstGeom prst="rect">
            <a:avLst/>
          </a:prstGeom>
          <a:noFill/>
          <a:ln/>
        </p:spPr>
        <p:txBody>
          <a:bodyPr wrap="square" rtlCol="0" anchor="t"/>
          <a:lstStyle/>
          <a:p>
            <a:pPr marL="0" indent="0">
              <a:lnSpc>
                <a:spcPts val="5086"/>
              </a:lnSpc>
              <a:buNone/>
            </a:pPr>
            <a:r>
              <a:rPr lang="en-US" sz="4069" b="1" dirty="0">
                <a:solidFill>
                  <a:srgbClr val="5B5F72"/>
                </a:solidFill>
                <a:latin typeface="Instrument Sans" pitchFamily="34" charset="0"/>
                <a:ea typeface="Instrument Sans" pitchFamily="34" charset="-122"/>
                <a:cs typeface="Instrument Sans" pitchFamily="34" charset="-120"/>
              </a:rPr>
              <a:t>EDA and Different Plotting Techniques Used</a:t>
            </a:r>
            <a:endParaRPr lang="en-US" sz="4069" dirty="0"/>
          </a:p>
        </p:txBody>
      </p:sp>
      <p:sp>
        <p:nvSpPr>
          <p:cNvPr id="5" name="Shape 2"/>
          <p:cNvSpPr/>
          <p:nvPr/>
        </p:nvSpPr>
        <p:spPr>
          <a:xfrm>
            <a:off x="7294483" y="2273618"/>
            <a:ext cx="41315" cy="5391150"/>
          </a:xfrm>
          <a:prstGeom prst="roundRect">
            <a:avLst>
              <a:gd name="adj" fmla="val 225133"/>
            </a:avLst>
          </a:prstGeom>
          <a:solidFill>
            <a:srgbClr val="C9CACE"/>
          </a:solidFill>
          <a:ln/>
        </p:spPr>
      </p:sp>
      <p:sp>
        <p:nvSpPr>
          <p:cNvPr id="6" name="Shape 3"/>
          <p:cNvSpPr/>
          <p:nvPr/>
        </p:nvSpPr>
        <p:spPr>
          <a:xfrm>
            <a:off x="6359128" y="2646938"/>
            <a:ext cx="723424" cy="41315"/>
          </a:xfrm>
          <a:prstGeom prst="roundRect">
            <a:avLst>
              <a:gd name="adj" fmla="val 225133"/>
            </a:avLst>
          </a:prstGeom>
          <a:solidFill>
            <a:srgbClr val="C9CACE"/>
          </a:solidFill>
          <a:ln/>
        </p:spPr>
      </p:sp>
      <p:sp>
        <p:nvSpPr>
          <p:cNvPr id="7" name="Shape 4"/>
          <p:cNvSpPr/>
          <p:nvPr/>
        </p:nvSpPr>
        <p:spPr>
          <a:xfrm>
            <a:off x="7082552" y="2435066"/>
            <a:ext cx="465058" cy="465058"/>
          </a:xfrm>
          <a:prstGeom prst="roundRect">
            <a:avLst>
              <a:gd name="adj" fmla="val 20000"/>
            </a:avLst>
          </a:prstGeom>
          <a:solidFill>
            <a:srgbClr val="E3E4E8"/>
          </a:solidFill>
          <a:ln w="7620">
            <a:solidFill>
              <a:srgbClr val="C9CACE"/>
            </a:solidFill>
            <a:prstDash val="solid"/>
          </a:ln>
        </p:spPr>
      </p:sp>
      <p:sp>
        <p:nvSpPr>
          <p:cNvPr id="8" name="Text 5"/>
          <p:cNvSpPr/>
          <p:nvPr/>
        </p:nvSpPr>
        <p:spPr>
          <a:xfrm>
            <a:off x="7255073" y="2473762"/>
            <a:ext cx="120015" cy="387548"/>
          </a:xfrm>
          <a:prstGeom prst="rect">
            <a:avLst/>
          </a:prstGeom>
          <a:noFill/>
          <a:ln/>
        </p:spPr>
        <p:txBody>
          <a:bodyPr wrap="none" rtlCol="0" anchor="t"/>
          <a:lstStyle/>
          <a:p>
            <a:pPr marL="0" indent="0" algn="ctr">
              <a:lnSpc>
                <a:spcPts val="3052"/>
              </a:lnSpc>
              <a:buNone/>
            </a:pPr>
            <a:r>
              <a:rPr lang="en-US" sz="2441" b="1" dirty="0">
                <a:solidFill>
                  <a:srgbClr val="5B5F71"/>
                </a:solidFill>
                <a:latin typeface="Instrument Sans" pitchFamily="34" charset="0"/>
                <a:ea typeface="Instrument Sans" pitchFamily="34" charset="-122"/>
                <a:cs typeface="Instrument Sans" pitchFamily="34" charset="-120"/>
              </a:rPr>
              <a:t>1</a:t>
            </a:r>
            <a:endParaRPr lang="en-US" sz="2441" dirty="0"/>
          </a:p>
        </p:txBody>
      </p:sp>
      <p:sp>
        <p:nvSpPr>
          <p:cNvPr id="9" name="Text 6"/>
          <p:cNvSpPr/>
          <p:nvPr/>
        </p:nvSpPr>
        <p:spPr>
          <a:xfrm>
            <a:off x="2406134" y="2480310"/>
            <a:ext cx="3772138" cy="645795"/>
          </a:xfrm>
          <a:prstGeom prst="rect">
            <a:avLst/>
          </a:prstGeom>
          <a:noFill/>
          <a:ln/>
        </p:spPr>
        <p:txBody>
          <a:bodyPr wrap="square" rtlCol="0" anchor="t"/>
          <a:lstStyle/>
          <a:p>
            <a:pPr marL="0" indent="0" algn="r">
              <a:lnSpc>
                <a:spcPts val="2543"/>
              </a:lnSpc>
              <a:buNone/>
            </a:pPr>
            <a:r>
              <a:rPr lang="en-US" sz="2034" b="1" dirty="0">
                <a:solidFill>
                  <a:srgbClr val="5B5F71"/>
                </a:solidFill>
                <a:latin typeface="Instrument Sans" pitchFamily="34" charset="0"/>
                <a:ea typeface="Instrument Sans" pitchFamily="34" charset="-122"/>
                <a:cs typeface="Instrument Sans" pitchFamily="34" charset="-120"/>
              </a:rPr>
              <a:t>Exploratory Data Analysis (EDA)</a:t>
            </a:r>
            <a:endParaRPr lang="en-US" sz="2034" dirty="0"/>
          </a:p>
        </p:txBody>
      </p:sp>
      <p:sp>
        <p:nvSpPr>
          <p:cNvPr id="10" name="Text 7"/>
          <p:cNvSpPr/>
          <p:nvPr/>
        </p:nvSpPr>
        <p:spPr>
          <a:xfrm>
            <a:off x="2406134" y="3250049"/>
            <a:ext cx="3772138" cy="1653183"/>
          </a:xfrm>
          <a:prstGeom prst="rect">
            <a:avLst/>
          </a:prstGeom>
          <a:noFill/>
          <a:ln/>
        </p:spPr>
        <p:txBody>
          <a:bodyPr wrap="square" rtlCol="0" anchor="t"/>
          <a:lstStyle/>
          <a:p>
            <a:pPr marL="0" indent="0" algn="r">
              <a:lnSpc>
                <a:spcPts val="2604"/>
              </a:lnSpc>
              <a:buNone/>
            </a:pPr>
            <a:r>
              <a:rPr lang="en-US" sz="1628" dirty="0">
                <a:solidFill>
                  <a:srgbClr val="5B5F71"/>
                </a:solidFill>
                <a:latin typeface="Instrument Sans" pitchFamily="34" charset="0"/>
                <a:ea typeface="Instrument Sans" pitchFamily="34" charset="-122"/>
                <a:cs typeface="Instrument Sans" pitchFamily="34" charset="-120"/>
              </a:rPr>
              <a:t>Comprehensive EDA was conducted to gain a deep understanding of the dataset, including identifying patterns, outliers, and relationships between variables.</a:t>
            </a:r>
            <a:endParaRPr lang="en-US" sz="1628" dirty="0"/>
          </a:p>
        </p:txBody>
      </p:sp>
      <p:sp>
        <p:nvSpPr>
          <p:cNvPr id="11" name="Shape 8"/>
          <p:cNvSpPr/>
          <p:nvPr/>
        </p:nvSpPr>
        <p:spPr>
          <a:xfrm>
            <a:off x="7547610" y="3680400"/>
            <a:ext cx="723424" cy="41315"/>
          </a:xfrm>
          <a:prstGeom prst="roundRect">
            <a:avLst>
              <a:gd name="adj" fmla="val 225133"/>
            </a:avLst>
          </a:prstGeom>
          <a:solidFill>
            <a:srgbClr val="C9CACE"/>
          </a:solidFill>
          <a:ln/>
        </p:spPr>
      </p:sp>
      <p:sp>
        <p:nvSpPr>
          <p:cNvPr id="12" name="Shape 9"/>
          <p:cNvSpPr/>
          <p:nvPr/>
        </p:nvSpPr>
        <p:spPr>
          <a:xfrm>
            <a:off x="7082552" y="3468529"/>
            <a:ext cx="465058" cy="465058"/>
          </a:xfrm>
          <a:prstGeom prst="roundRect">
            <a:avLst>
              <a:gd name="adj" fmla="val 20000"/>
            </a:avLst>
          </a:prstGeom>
          <a:solidFill>
            <a:srgbClr val="E3E4E8"/>
          </a:solidFill>
          <a:ln w="7620">
            <a:solidFill>
              <a:srgbClr val="C9CACE"/>
            </a:solidFill>
            <a:prstDash val="solid"/>
          </a:ln>
        </p:spPr>
      </p:sp>
      <p:sp>
        <p:nvSpPr>
          <p:cNvPr id="13" name="Text 10"/>
          <p:cNvSpPr/>
          <p:nvPr/>
        </p:nvSpPr>
        <p:spPr>
          <a:xfrm>
            <a:off x="7228761" y="3507224"/>
            <a:ext cx="172641" cy="387548"/>
          </a:xfrm>
          <a:prstGeom prst="rect">
            <a:avLst/>
          </a:prstGeom>
          <a:noFill/>
          <a:ln/>
        </p:spPr>
        <p:txBody>
          <a:bodyPr wrap="none" rtlCol="0" anchor="t"/>
          <a:lstStyle/>
          <a:p>
            <a:pPr marL="0" indent="0" algn="ctr">
              <a:lnSpc>
                <a:spcPts val="3052"/>
              </a:lnSpc>
              <a:buNone/>
            </a:pPr>
            <a:r>
              <a:rPr lang="en-US" sz="2441" b="1" dirty="0">
                <a:solidFill>
                  <a:srgbClr val="5B5F71"/>
                </a:solidFill>
                <a:latin typeface="Instrument Sans" pitchFamily="34" charset="0"/>
                <a:ea typeface="Instrument Sans" pitchFamily="34" charset="-122"/>
                <a:cs typeface="Instrument Sans" pitchFamily="34" charset="-120"/>
              </a:rPr>
              <a:t>2</a:t>
            </a:r>
            <a:endParaRPr lang="en-US" sz="2441" dirty="0"/>
          </a:p>
        </p:txBody>
      </p:sp>
      <p:sp>
        <p:nvSpPr>
          <p:cNvPr id="14" name="Text 11"/>
          <p:cNvSpPr/>
          <p:nvPr/>
        </p:nvSpPr>
        <p:spPr>
          <a:xfrm>
            <a:off x="8451890" y="3513773"/>
            <a:ext cx="2583656" cy="322898"/>
          </a:xfrm>
          <a:prstGeom prst="rect">
            <a:avLst/>
          </a:prstGeom>
          <a:noFill/>
          <a:ln/>
        </p:spPr>
        <p:txBody>
          <a:bodyPr wrap="none" rtlCol="0" anchor="t"/>
          <a:lstStyle/>
          <a:p>
            <a:pPr marL="0" indent="0" algn="l">
              <a:lnSpc>
                <a:spcPts val="2543"/>
              </a:lnSpc>
              <a:buNone/>
            </a:pPr>
            <a:r>
              <a:rPr lang="en-US" sz="2034" b="1" dirty="0">
                <a:solidFill>
                  <a:srgbClr val="5B5F71"/>
                </a:solidFill>
                <a:latin typeface="Instrument Sans" pitchFamily="34" charset="0"/>
                <a:ea typeface="Instrument Sans" pitchFamily="34" charset="-122"/>
                <a:cs typeface="Instrument Sans" pitchFamily="34" charset="-120"/>
              </a:rPr>
              <a:t>Univariate Analysis</a:t>
            </a:r>
            <a:endParaRPr lang="en-US" sz="2034" dirty="0"/>
          </a:p>
        </p:txBody>
      </p:sp>
      <p:sp>
        <p:nvSpPr>
          <p:cNvPr id="15" name="Text 12"/>
          <p:cNvSpPr/>
          <p:nvPr/>
        </p:nvSpPr>
        <p:spPr>
          <a:xfrm>
            <a:off x="8451890" y="3960614"/>
            <a:ext cx="3772257" cy="1653183"/>
          </a:xfrm>
          <a:prstGeom prst="rect">
            <a:avLst/>
          </a:prstGeom>
          <a:noFill/>
          <a:ln/>
        </p:spPr>
        <p:txBody>
          <a:bodyPr wrap="square" rtlCol="0" anchor="t"/>
          <a:lstStyle/>
          <a:p>
            <a:pPr marL="0" indent="0" algn="l">
              <a:lnSpc>
                <a:spcPts val="2604"/>
              </a:lnSpc>
              <a:buNone/>
            </a:pPr>
            <a:r>
              <a:rPr lang="en-US" sz="1628" dirty="0">
                <a:solidFill>
                  <a:srgbClr val="5B5F71"/>
                </a:solidFill>
                <a:latin typeface="Instrument Sans" pitchFamily="34" charset="0"/>
                <a:ea typeface="Instrument Sans" pitchFamily="34" charset="-122"/>
                <a:cs typeface="Instrument Sans" pitchFamily="34" charset="-120"/>
              </a:rPr>
              <a:t>Utilized various plotting techniques such as histograms, box plots, and scatter plots to analyze the distribution and characteristics of individual features.</a:t>
            </a:r>
            <a:endParaRPr lang="en-US" sz="1628" dirty="0"/>
          </a:p>
        </p:txBody>
      </p:sp>
      <p:sp>
        <p:nvSpPr>
          <p:cNvPr id="16" name="Shape 13"/>
          <p:cNvSpPr/>
          <p:nvPr/>
        </p:nvSpPr>
        <p:spPr>
          <a:xfrm>
            <a:off x="6359128" y="5689937"/>
            <a:ext cx="723424" cy="41315"/>
          </a:xfrm>
          <a:prstGeom prst="roundRect">
            <a:avLst>
              <a:gd name="adj" fmla="val 225133"/>
            </a:avLst>
          </a:prstGeom>
          <a:solidFill>
            <a:srgbClr val="C9CACE"/>
          </a:solidFill>
          <a:ln/>
        </p:spPr>
      </p:sp>
      <p:sp>
        <p:nvSpPr>
          <p:cNvPr id="17" name="Shape 14"/>
          <p:cNvSpPr/>
          <p:nvPr/>
        </p:nvSpPr>
        <p:spPr>
          <a:xfrm>
            <a:off x="7082552" y="5478066"/>
            <a:ext cx="465058" cy="465058"/>
          </a:xfrm>
          <a:prstGeom prst="roundRect">
            <a:avLst>
              <a:gd name="adj" fmla="val 20000"/>
            </a:avLst>
          </a:prstGeom>
          <a:solidFill>
            <a:srgbClr val="E3E4E8"/>
          </a:solidFill>
          <a:ln w="7620">
            <a:solidFill>
              <a:srgbClr val="C9CACE"/>
            </a:solidFill>
            <a:prstDash val="solid"/>
          </a:ln>
        </p:spPr>
      </p:sp>
      <p:sp>
        <p:nvSpPr>
          <p:cNvPr id="18" name="Text 15"/>
          <p:cNvSpPr/>
          <p:nvPr/>
        </p:nvSpPr>
        <p:spPr>
          <a:xfrm>
            <a:off x="7225308" y="5516761"/>
            <a:ext cx="179546" cy="387548"/>
          </a:xfrm>
          <a:prstGeom prst="rect">
            <a:avLst/>
          </a:prstGeom>
          <a:noFill/>
          <a:ln/>
        </p:spPr>
        <p:txBody>
          <a:bodyPr wrap="none" rtlCol="0" anchor="t"/>
          <a:lstStyle/>
          <a:p>
            <a:pPr marL="0" indent="0" algn="ctr">
              <a:lnSpc>
                <a:spcPts val="3052"/>
              </a:lnSpc>
              <a:buNone/>
            </a:pPr>
            <a:r>
              <a:rPr lang="en-US" sz="2441" b="1" dirty="0">
                <a:solidFill>
                  <a:srgbClr val="5B5F71"/>
                </a:solidFill>
                <a:latin typeface="Instrument Sans" pitchFamily="34" charset="0"/>
                <a:ea typeface="Instrument Sans" pitchFamily="34" charset="-122"/>
                <a:cs typeface="Instrument Sans" pitchFamily="34" charset="-120"/>
              </a:rPr>
              <a:t>3</a:t>
            </a:r>
            <a:endParaRPr lang="en-US" sz="2441" dirty="0"/>
          </a:p>
        </p:txBody>
      </p:sp>
      <p:sp>
        <p:nvSpPr>
          <p:cNvPr id="19" name="Text 16"/>
          <p:cNvSpPr/>
          <p:nvPr/>
        </p:nvSpPr>
        <p:spPr>
          <a:xfrm>
            <a:off x="3594616" y="5523309"/>
            <a:ext cx="2583656" cy="322898"/>
          </a:xfrm>
          <a:prstGeom prst="rect">
            <a:avLst/>
          </a:prstGeom>
          <a:noFill/>
          <a:ln/>
        </p:spPr>
        <p:txBody>
          <a:bodyPr wrap="none" rtlCol="0" anchor="t"/>
          <a:lstStyle/>
          <a:p>
            <a:pPr marL="0" indent="0" algn="r">
              <a:lnSpc>
                <a:spcPts val="2543"/>
              </a:lnSpc>
              <a:buNone/>
            </a:pPr>
            <a:r>
              <a:rPr lang="en-US" sz="2034" b="1" dirty="0">
                <a:solidFill>
                  <a:srgbClr val="5B5F71"/>
                </a:solidFill>
                <a:latin typeface="Instrument Sans" pitchFamily="34" charset="0"/>
                <a:ea typeface="Instrument Sans" pitchFamily="34" charset="-122"/>
                <a:cs typeface="Instrument Sans" pitchFamily="34" charset="-120"/>
              </a:rPr>
              <a:t>Multivariate Analysis</a:t>
            </a:r>
            <a:endParaRPr lang="en-US" sz="2034" dirty="0"/>
          </a:p>
        </p:txBody>
      </p:sp>
      <p:sp>
        <p:nvSpPr>
          <p:cNvPr id="20" name="Text 17"/>
          <p:cNvSpPr/>
          <p:nvPr/>
        </p:nvSpPr>
        <p:spPr>
          <a:xfrm>
            <a:off x="2406134" y="5970151"/>
            <a:ext cx="3772138" cy="1322546"/>
          </a:xfrm>
          <a:prstGeom prst="rect">
            <a:avLst/>
          </a:prstGeom>
          <a:noFill/>
          <a:ln/>
        </p:spPr>
        <p:txBody>
          <a:bodyPr wrap="square" rtlCol="0" anchor="t"/>
          <a:lstStyle/>
          <a:p>
            <a:pPr marL="0" indent="0" algn="r">
              <a:lnSpc>
                <a:spcPts val="2604"/>
              </a:lnSpc>
              <a:buNone/>
            </a:pPr>
            <a:r>
              <a:rPr lang="en-US" sz="1628" dirty="0">
                <a:solidFill>
                  <a:srgbClr val="5B5F71"/>
                </a:solidFill>
                <a:latin typeface="Instrument Sans" pitchFamily="34" charset="0"/>
                <a:ea typeface="Instrument Sans" pitchFamily="34" charset="-122"/>
                <a:cs typeface="Instrument Sans" pitchFamily="34" charset="-120"/>
              </a:rPr>
              <a:t>Explored the interplay between multiple variables through techniques like correlation matrices, pair plots, and heatmaps to uncover hidden insights.</a:t>
            </a:r>
            <a:endParaRPr lang="en-US" sz="162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062639"/>
            <a:ext cx="7477601" cy="1388745"/>
          </a:xfrm>
          <a:prstGeom prst="rect">
            <a:avLst/>
          </a:prstGeom>
          <a:noFill/>
          <a:ln/>
        </p:spPr>
        <p:txBody>
          <a:bodyPr wrap="squar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Data Cleaning and Preprocessing</a:t>
            </a:r>
            <a:endParaRPr lang="en-US" sz="4374" dirty="0"/>
          </a:p>
        </p:txBody>
      </p:sp>
      <p:sp>
        <p:nvSpPr>
          <p:cNvPr id="6" name="Text 2"/>
          <p:cNvSpPr/>
          <p:nvPr/>
        </p:nvSpPr>
        <p:spPr>
          <a:xfrm>
            <a:off x="6319599" y="3784640"/>
            <a:ext cx="7477601" cy="1421606"/>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Rigorous data cleaning and preprocessing prepared the dataset for effective machine learning modeling. This involved handling missing values, removing outliers, and transforming variables to ensure high-quality data.</a:t>
            </a:r>
            <a:endParaRPr lang="en-US" sz="1750" dirty="0"/>
          </a:p>
        </p:txBody>
      </p:sp>
      <p:sp>
        <p:nvSpPr>
          <p:cNvPr id="7" name="Text 3"/>
          <p:cNvSpPr/>
          <p:nvPr/>
        </p:nvSpPr>
        <p:spPr>
          <a:xfrm>
            <a:off x="6319599" y="5456158"/>
            <a:ext cx="7477601" cy="710803"/>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Techniques like </a:t>
            </a:r>
            <a:r>
              <a:rPr lang="en-US" sz="1750" b="1" dirty="0">
                <a:solidFill>
                  <a:srgbClr val="5B5F71"/>
                </a:solidFill>
                <a:latin typeface="Instrument Sans" pitchFamily="34" charset="0"/>
                <a:ea typeface="Instrument Sans" pitchFamily="34" charset="-122"/>
                <a:cs typeface="Instrument Sans" pitchFamily="34" charset="-120"/>
              </a:rPr>
              <a:t>imputation</a:t>
            </a:r>
            <a:r>
              <a:rPr lang="en-US" sz="1750" dirty="0">
                <a:solidFill>
                  <a:srgbClr val="5B5F71"/>
                </a:solidFill>
                <a:latin typeface="Instrument Sans" pitchFamily="34" charset="0"/>
                <a:ea typeface="Instrument Sans" pitchFamily="34" charset="-122"/>
                <a:cs typeface="Instrument Sans" pitchFamily="34" charset="-120"/>
              </a:rPr>
              <a:t>, </a:t>
            </a:r>
            <a:r>
              <a:rPr lang="en-US" sz="1750" b="1" dirty="0">
                <a:solidFill>
                  <a:srgbClr val="5B5F71"/>
                </a:solidFill>
                <a:latin typeface="Instrument Sans" pitchFamily="34" charset="0"/>
                <a:ea typeface="Instrument Sans" pitchFamily="34" charset="-122"/>
                <a:cs typeface="Instrument Sans" pitchFamily="34" charset="-120"/>
              </a:rPr>
              <a:t>outlier detection</a:t>
            </a:r>
            <a:r>
              <a:rPr lang="en-US" sz="1750" dirty="0">
                <a:solidFill>
                  <a:srgbClr val="5B5F71"/>
                </a:solidFill>
                <a:latin typeface="Instrument Sans" pitchFamily="34" charset="0"/>
                <a:ea typeface="Instrument Sans" pitchFamily="34" charset="-122"/>
                <a:cs typeface="Instrument Sans" pitchFamily="34" charset="-120"/>
              </a:rPr>
              <a:t>, and </a:t>
            </a:r>
            <a:r>
              <a:rPr lang="en-US" sz="1750" b="1" dirty="0">
                <a:solidFill>
                  <a:srgbClr val="5B5F71"/>
                </a:solidFill>
                <a:latin typeface="Instrument Sans" pitchFamily="34" charset="0"/>
                <a:ea typeface="Instrument Sans" pitchFamily="34" charset="-122"/>
                <a:cs typeface="Instrument Sans" pitchFamily="34" charset="-120"/>
              </a:rPr>
              <a:t>feature engineering</a:t>
            </a:r>
            <a:r>
              <a:rPr lang="en-US" sz="1750" dirty="0">
                <a:solidFill>
                  <a:srgbClr val="5B5F71"/>
                </a:solidFill>
                <a:latin typeface="Instrument Sans" pitchFamily="34" charset="0"/>
                <a:ea typeface="Instrument Sans" pitchFamily="34" charset="-122"/>
                <a:cs typeface="Instrument Sans" pitchFamily="34" charset="-120"/>
              </a:rPr>
              <a:t> were used to enhance the data's suitability for analysis.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453634"/>
            <a:ext cx="5554980"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Dataset</a:t>
            </a:r>
            <a:endParaRPr lang="en-US" sz="4374" dirty="0"/>
          </a:p>
        </p:txBody>
      </p:sp>
      <p:pic>
        <p:nvPicPr>
          <p:cNvPr id="5" name="Image 1" descr="preencoded.png"/>
          <p:cNvPicPr>
            <a:picLocks noChangeAspect="1"/>
          </p:cNvPicPr>
          <p:nvPr/>
        </p:nvPicPr>
        <p:blipFill>
          <a:blip r:embed="rId4"/>
          <a:stretch>
            <a:fillRect/>
          </a:stretch>
        </p:blipFill>
        <p:spPr>
          <a:xfrm>
            <a:off x="2037993" y="2481262"/>
            <a:ext cx="10554414" cy="429458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9274" y="1752005"/>
            <a:ext cx="4930973" cy="4725591"/>
          </a:xfrm>
          <a:prstGeom prst="rect">
            <a:avLst/>
          </a:prstGeom>
        </p:spPr>
      </p:pic>
      <p:sp>
        <p:nvSpPr>
          <p:cNvPr id="6" name="Text 1"/>
          <p:cNvSpPr/>
          <p:nvPr/>
        </p:nvSpPr>
        <p:spPr>
          <a:xfrm>
            <a:off x="833199" y="952143"/>
            <a:ext cx="6085284"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Decision Tree Classifier</a:t>
            </a:r>
            <a:endParaRPr lang="en-US" sz="4374" dirty="0"/>
          </a:p>
        </p:txBody>
      </p:sp>
      <p:sp>
        <p:nvSpPr>
          <p:cNvPr id="7" name="Text 2"/>
          <p:cNvSpPr/>
          <p:nvPr/>
        </p:nvSpPr>
        <p:spPr>
          <a:xfrm>
            <a:off x="833199" y="1979771"/>
            <a:ext cx="7477601" cy="2487811"/>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The decision tree classifier is a powerful machine learning algorithm well-suited for CKD prediction. It builds a tree-like model of decisions and their possible consequences, allowing for the identification of the most important features in the dataset. This interpretable structure makes decision trees easy to understand and explain, while their flexibility in handling diverse data types makes them a robust choice for complex medical applications.</a:t>
            </a:r>
            <a:endParaRPr lang="en-US" sz="1750" dirty="0"/>
          </a:p>
        </p:txBody>
      </p:sp>
      <p:sp>
        <p:nvSpPr>
          <p:cNvPr id="8" name="Text 3"/>
          <p:cNvSpPr/>
          <p:nvPr/>
        </p:nvSpPr>
        <p:spPr>
          <a:xfrm>
            <a:off x="833199" y="4717494"/>
            <a:ext cx="7477601" cy="355402"/>
          </a:xfrm>
          <a:prstGeom prst="rect">
            <a:avLst/>
          </a:prstGeom>
          <a:noFill/>
          <a:ln/>
        </p:spPr>
        <p:txBody>
          <a:bodyPr wrap="non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Key advantages of the decision tree classifier include:</a:t>
            </a:r>
            <a:endParaRPr lang="en-US" sz="1750" dirty="0"/>
          </a:p>
        </p:txBody>
      </p:sp>
      <p:sp>
        <p:nvSpPr>
          <p:cNvPr id="9" name="Text 4"/>
          <p:cNvSpPr/>
          <p:nvPr/>
        </p:nvSpPr>
        <p:spPr>
          <a:xfrm>
            <a:off x="1188601" y="5322808"/>
            <a:ext cx="7122200"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b="1" dirty="0">
                <a:solidFill>
                  <a:srgbClr val="5B5F71"/>
                </a:solidFill>
                <a:latin typeface="Instrument Sans" pitchFamily="34" charset="0"/>
                <a:ea typeface="Instrument Sans" pitchFamily="34" charset="-122"/>
                <a:cs typeface="Instrument Sans" pitchFamily="34" charset="-120"/>
              </a:rPr>
              <a:t>Feature Importance:</a:t>
            </a:r>
            <a:r>
              <a:rPr lang="en-US" sz="1750" dirty="0">
                <a:solidFill>
                  <a:srgbClr val="5B5F71"/>
                </a:solidFill>
                <a:latin typeface="Instrument Sans" pitchFamily="34" charset="0"/>
                <a:ea typeface="Instrument Sans" pitchFamily="34" charset="-122"/>
                <a:cs typeface="Instrument Sans" pitchFamily="34" charset="-120"/>
              </a:rPr>
              <a:t> Identifies the most influential variables in predicting CKD</a:t>
            </a:r>
            <a:endParaRPr lang="en-US" sz="1750" dirty="0"/>
          </a:p>
        </p:txBody>
      </p:sp>
      <p:sp>
        <p:nvSpPr>
          <p:cNvPr id="10" name="Text 5"/>
          <p:cNvSpPr/>
          <p:nvPr/>
        </p:nvSpPr>
        <p:spPr>
          <a:xfrm>
            <a:off x="1188601" y="6122432"/>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b="1" dirty="0">
                <a:solidFill>
                  <a:srgbClr val="5B5F71"/>
                </a:solidFill>
                <a:latin typeface="Instrument Sans" pitchFamily="34" charset="0"/>
                <a:ea typeface="Instrument Sans" pitchFamily="34" charset="-122"/>
                <a:cs typeface="Instrument Sans" pitchFamily="34" charset="-120"/>
              </a:rPr>
              <a:t>Interpretability:</a:t>
            </a:r>
            <a:r>
              <a:rPr lang="en-US" sz="1750" dirty="0">
                <a:solidFill>
                  <a:srgbClr val="5B5F71"/>
                </a:solidFill>
                <a:latin typeface="Instrument Sans" pitchFamily="34" charset="0"/>
                <a:ea typeface="Instrument Sans" pitchFamily="34" charset="-122"/>
                <a:cs typeface="Instrument Sans" pitchFamily="34" charset="-120"/>
              </a:rPr>
              <a:t> Provides a visual, easy-to-understand model structure</a:t>
            </a:r>
            <a:endParaRPr lang="en-US" sz="1750" dirty="0"/>
          </a:p>
        </p:txBody>
      </p:sp>
      <p:sp>
        <p:nvSpPr>
          <p:cNvPr id="11" name="Text 6"/>
          <p:cNvSpPr/>
          <p:nvPr/>
        </p:nvSpPr>
        <p:spPr>
          <a:xfrm>
            <a:off x="1188601" y="6922056"/>
            <a:ext cx="7122200"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b="1" dirty="0">
                <a:solidFill>
                  <a:srgbClr val="5B5F71"/>
                </a:solidFill>
                <a:latin typeface="Instrument Sans" pitchFamily="34" charset="0"/>
                <a:ea typeface="Instrument Sans" pitchFamily="34" charset="-122"/>
                <a:cs typeface="Instrument Sans" pitchFamily="34" charset="-120"/>
              </a:rPr>
              <a:t>Flexibility:</a:t>
            </a:r>
            <a:r>
              <a:rPr lang="en-US" sz="1750" dirty="0">
                <a:solidFill>
                  <a:srgbClr val="5B5F71"/>
                </a:solidFill>
                <a:latin typeface="Instrument Sans" pitchFamily="34" charset="0"/>
                <a:ea typeface="Instrument Sans" pitchFamily="34" charset="-122"/>
                <a:cs typeface="Instrument Sans" pitchFamily="34" charset="-120"/>
              </a:rPr>
              <a:t> Handles both numeric and categorical data effectively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95222" y="2040136"/>
            <a:ext cx="4999077" cy="4149328"/>
          </a:xfrm>
          <a:prstGeom prst="rect">
            <a:avLst/>
          </a:prstGeom>
        </p:spPr>
      </p:pic>
      <p:sp>
        <p:nvSpPr>
          <p:cNvPr id="6" name="Text 1"/>
          <p:cNvSpPr/>
          <p:nvPr/>
        </p:nvSpPr>
        <p:spPr>
          <a:xfrm>
            <a:off x="730925" y="537329"/>
            <a:ext cx="5733931" cy="609124"/>
          </a:xfrm>
          <a:prstGeom prst="rect">
            <a:avLst/>
          </a:prstGeom>
          <a:noFill/>
          <a:ln/>
        </p:spPr>
        <p:txBody>
          <a:bodyPr wrap="none" rtlCol="0" anchor="t"/>
          <a:lstStyle/>
          <a:p>
            <a:pPr marL="0" indent="0">
              <a:lnSpc>
                <a:spcPts val="4797"/>
              </a:lnSpc>
              <a:buNone/>
            </a:pPr>
            <a:r>
              <a:rPr lang="en-US" sz="3837" b="1" dirty="0">
                <a:solidFill>
                  <a:srgbClr val="5B5F72"/>
                </a:solidFill>
                <a:latin typeface="Instrument Sans" pitchFamily="34" charset="0"/>
                <a:ea typeface="Instrument Sans" pitchFamily="34" charset="-122"/>
                <a:cs typeface="Instrument Sans" pitchFamily="34" charset="-120"/>
              </a:rPr>
              <a:t>Random Forest Classifier</a:t>
            </a:r>
            <a:endParaRPr lang="en-US" sz="3837" dirty="0"/>
          </a:p>
        </p:txBody>
      </p:sp>
      <p:pic>
        <p:nvPicPr>
          <p:cNvPr id="7" name="Image 3" descr="preencoded.png"/>
          <p:cNvPicPr>
            <a:picLocks noChangeAspect="1"/>
          </p:cNvPicPr>
          <p:nvPr/>
        </p:nvPicPr>
        <p:blipFill>
          <a:blip r:embed="rId6"/>
          <a:stretch>
            <a:fillRect/>
          </a:stretch>
        </p:blipFill>
        <p:spPr>
          <a:xfrm>
            <a:off x="3304461" y="1438751"/>
            <a:ext cx="2535079" cy="584716"/>
          </a:xfrm>
          <a:prstGeom prst="rect">
            <a:avLst/>
          </a:prstGeom>
        </p:spPr>
      </p:pic>
      <p:sp>
        <p:nvSpPr>
          <p:cNvPr id="8" name="Text 2"/>
          <p:cNvSpPr/>
          <p:nvPr/>
        </p:nvSpPr>
        <p:spPr>
          <a:xfrm>
            <a:off x="4524851" y="1596985"/>
            <a:ext cx="94298" cy="389930"/>
          </a:xfrm>
          <a:prstGeom prst="rect">
            <a:avLst/>
          </a:prstGeom>
          <a:noFill/>
          <a:ln/>
        </p:spPr>
        <p:txBody>
          <a:bodyPr wrap="none" rtlCol="0" anchor="t"/>
          <a:lstStyle/>
          <a:p>
            <a:pPr marL="0" indent="0" algn="ctr">
              <a:lnSpc>
                <a:spcPts val="3070"/>
              </a:lnSpc>
              <a:buNone/>
            </a:pPr>
            <a:r>
              <a:rPr lang="en-US" sz="1919" b="1" dirty="0">
                <a:solidFill>
                  <a:srgbClr val="5B5F71"/>
                </a:solidFill>
                <a:latin typeface="Instrument Sans" pitchFamily="34" charset="0"/>
                <a:ea typeface="Instrument Sans" pitchFamily="34" charset="-122"/>
                <a:cs typeface="Instrument Sans" pitchFamily="34" charset="-120"/>
              </a:rPr>
              <a:t>1</a:t>
            </a:r>
            <a:endParaRPr lang="en-US" sz="1919" dirty="0"/>
          </a:p>
        </p:txBody>
      </p:sp>
      <p:pic>
        <p:nvPicPr>
          <p:cNvPr id="9" name="Image 4" descr="preencoded.png"/>
          <p:cNvPicPr>
            <a:picLocks noChangeAspect="1"/>
          </p:cNvPicPr>
          <p:nvPr/>
        </p:nvPicPr>
        <p:blipFill>
          <a:blip r:embed="rId7"/>
          <a:stretch>
            <a:fillRect/>
          </a:stretch>
        </p:blipFill>
        <p:spPr>
          <a:xfrm>
            <a:off x="2036921" y="2072164"/>
            <a:ext cx="5070157" cy="584716"/>
          </a:xfrm>
          <a:prstGeom prst="rect">
            <a:avLst/>
          </a:prstGeom>
        </p:spPr>
      </p:pic>
      <p:sp>
        <p:nvSpPr>
          <p:cNvPr id="10" name="Text 3"/>
          <p:cNvSpPr/>
          <p:nvPr/>
        </p:nvSpPr>
        <p:spPr>
          <a:xfrm>
            <a:off x="4504015" y="2169557"/>
            <a:ext cx="135731" cy="389930"/>
          </a:xfrm>
          <a:prstGeom prst="rect">
            <a:avLst/>
          </a:prstGeom>
          <a:noFill/>
          <a:ln/>
        </p:spPr>
        <p:txBody>
          <a:bodyPr wrap="none" rtlCol="0" anchor="t"/>
          <a:lstStyle/>
          <a:p>
            <a:pPr marL="0" indent="0" algn="ctr">
              <a:lnSpc>
                <a:spcPts val="3070"/>
              </a:lnSpc>
              <a:buNone/>
            </a:pPr>
            <a:r>
              <a:rPr lang="en-US" sz="1919" b="1" dirty="0">
                <a:solidFill>
                  <a:srgbClr val="5B5F71"/>
                </a:solidFill>
                <a:latin typeface="Instrument Sans" pitchFamily="34" charset="0"/>
                <a:ea typeface="Instrument Sans" pitchFamily="34" charset="-122"/>
                <a:cs typeface="Instrument Sans" pitchFamily="34" charset="-120"/>
              </a:rPr>
              <a:t>2</a:t>
            </a:r>
            <a:endParaRPr lang="en-US" sz="1919" dirty="0"/>
          </a:p>
        </p:txBody>
      </p:sp>
      <p:pic>
        <p:nvPicPr>
          <p:cNvPr id="11" name="Image 5" descr="preencoded.png"/>
          <p:cNvPicPr>
            <a:picLocks noChangeAspect="1"/>
          </p:cNvPicPr>
          <p:nvPr/>
        </p:nvPicPr>
        <p:blipFill>
          <a:blip r:embed="rId8"/>
          <a:stretch>
            <a:fillRect/>
          </a:stretch>
        </p:blipFill>
        <p:spPr>
          <a:xfrm>
            <a:off x="769382" y="2705576"/>
            <a:ext cx="7605236" cy="584716"/>
          </a:xfrm>
          <a:prstGeom prst="rect">
            <a:avLst/>
          </a:prstGeom>
        </p:spPr>
      </p:pic>
      <p:sp>
        <p:nvSpPr>
          <p:cNvPr id="12" name="Text 4"/>
          <p:cNvSpPr/>
          <p:nvPr/>
        </p:nvSpPr>
        <p:spPr>
          <a:xfrm>
            <a:off x="4501396" y="2802969"/>
            <a:ext cx="141089" cy="389930"/>
          </a:xfrm>
          <a:prstGeom prst="rect">
            <a:avLst/>
          </a:prstGeom>
          <a:noFill/>
          <a:ln/>
        </p:spPr>
        <p:txBody>
          <a:bodyPr wrap="none" rtlCol="0" anchor="t"/>
          <a:lstStyle/>
          <a:p>
            <a:pPr marL="0" indent="0" algn="ctr">
              <a:lnSpc>
                <a:spcPts val="3070"/>
              </a:lnSpc>
              <a:buNone/>
            </a:pPr>
            <a:r>
              <a:rPr lang="en-US" sz="1919" b="1" dirty="0">
                <a:solidFill>
                  <a:srgbClr val="5B5F71"/>
                </a:solidFill>
                <a:latin typeface="Instrument Sans" pitchFamily="34" charset="0"/>
                <a:ea typeface="Instrument Sans" pitchFamily="34" charset="-122"/>
                <a:cs typeface="Instrument Sans" pitchFamily="34" charset="-120"/>
              </a:rPr>
              <a:t>3</a:t>
            </a:r>
            <a:endParaRPr lang="en-US" sz="1919" dirty="0"/>
          </a:p>
        </p:txBody>
      </p:sp>
      <p:sp>
        <p:nvSpPr>
          <p:cNvPr id="13" name="Shape 5"/>
          <p:cNvSpPr/>
          <p:nvPr/>
        </p:nvSpPr>
        <p:spPr>
          <a:xfrm>
            <a:off x="730925" y="3661767"/>
            <a:ext cx="389811" cy="389811"/>
          </a:xfrm>
          <a:prstGeom prst="roundRect">
            <a:avLst>
              <a:gd name="adj" fmla="val 22504"/>
            </a:avLst>
          </a:prstGeom>
          <a:solidFill>
            <a:srgbClr val="E3E4E8"/>
          </a:solidFill>
          <a:ln w="7620">
            <a:solidFill>
              <a:srgbClr val="C9CACE"/>
            </a:solidFill>
            <a:prstDash val="solid"/>
          </a:ln>
        </p:spPr>
      </p:sp>
      <p:sp>
        <p:nvSpPr>
          <p:cNvPr id="14" name="Text 6"/>
          <p:cNvSpPr/>
          <p:nvPr/>
        </p:nvSpPr>
        <p:spPr>
          <a:xfrm>
            <a:off x="878681" y="3704392"/>
            <a:ext cx="94298" cy="304562"/>
          </a:xfrm>
          <a:prstGeom prst="rect">
            <a:avLst/>
          </a:prstGeom>
          <a:noFill/>
          <a:ln/>
        </p:spPr>
        <p:txBody>
          <a:bodyPr wrap="none" rtlCol="0" anchor="t"/>
          <a:lstStyle/>
          <a:p>
            <a:pPr marL="0" indent="0" algn="ctr">
              <a:lnSpc>
                <a:spcPts val="2398"/>
              </a:lnSpc>
              <a:buNone/>
            </a:pPr>
            <a:r>
              <a:rPr lang="en-US" sz="1919" b="1" dirty="0">
                <a:solidFill>
                  <a:srgbClr val="5B5F71"/>
                </a:solidFill>
                <a:latin typeface="Instrument Sans" pitchFamily="34" charset="0"/>
                <a:ea typeface="Instrument Sans" pitchFamily="34" charset="-122"/>
                <a:cs typeface="Instrument Sans" pitchFamily="34" charset="-120"/>
              </a:rPr>
              <a:t>1</a:t>
            </a:r>
            <a:endParaRPr lang="en-US" sz="1919" dirty="0"/>
          </a:p>
        </p:txBody>
      </p:sp>
      <p:sp>
        <p:nvSpPr>
          <p:cNvPr id="15" name="Text 7"/>
          <p:cNvSpPr/>
          <p:nvPr/>
        </p:nvSpPr>
        <p:spPr>
          <a:xfrm>
            <a:off x="1315641" y="3704392"/>
            <a:ext cx="2436733" cy="304562"/>
          </a:xfrm>
          <a:prstGeom prst="rect">
            <a:avLst/>
          </a:prstGeom>
          <a:noFill/>
          <a:ln/>
        </p:spPr>
        <p:txBody>
          <a:bodyPr wrap="none" rtlCol="0" anchor="t"/>
          <a:lstStyle/>
          <a:p>
            <a:pPr marL="0" indent="0">
              <a:lnSpc>
                <a:spcPts val="2398"/>
              </a:lnSpc>
              <a:buNone/>
            </a:pPr>
            <a:r>
              <a:rPr lang="en-US" sz="1919" b="1" dirty="0">
                <a:solidFill>
                  <a:srgbClr val="5B5F71"/>
                </a:solidFill>
                <a:latin typeface="Instrument Sans" pitchFamily="34" charset="0"/>
                <a:ea typeface="Instrument Sans" pitchFamily="34" charset="-122"/>
                <a:cs typeface="Instrument Sans" pitchFamily="34" charset="-120"/>
              </a:rPr>
              <a:t>Ensemble Learning</a:t>
            </a:r>
            <a:endParaRPr lang="en-US" sz="1919" dirty="0"/>
          </a:p>
        </p:txBody>
      </p:sp>
      <p:sp>
        <p:nvSpPr>
          <p:cNvPr id="16" name="Text 8"/>
          <p:cNvSpPr/>
          <p:nvPr/>
        </p:nvSpPr>
        <p:spPr>
          <a:xfrm>
            <a:off x="1315641" y="4125873"/>
            <a:ext cx="7097435" cy="311825"/>
          </a:xfrm>
          <a:prstGeom prst="rect">
            <a:avLst/>
          </a:prstGeom>
          <a:noFill/>
          <a:ln/>
        </p:spPr>
        <p:txBody>
          <a:bodyPr wrap="none" rtlCol="0" anchor="t"/>
          <a:lstStyle/>
          <a:p>
            <a:pPr marL="0" indent="0">
              <a:lnSpc>
                <a:spcPts val="2456"/>
              </a:lnSpc>
              <a:buNone/>
            </a:pPr>
            <a:r>
              <a:rPr lang="en-US" sz="1535" dirty="0">
                <a:solidFill>
                  <a:srgbClr val="5B5F71"/>
                </a:solidFill>
                <a:latin typeface="Instrument Sans" pitchFamily="34" charset="0"/>
                <a:ea typeface="Instrument Sans" pitchFamily="34" charset="-122"/>
                <a:cs typeface="Instrument Sans" pitchFamily="34" charset="-120"/>
              </a:rPr>
              <a:t>Combines decision trees for enhanced predictive power</a:t>
            </a:r>
            <a:endParaRPr lang="en-US" sz="1535" dirty="0"/>
          </a:p>
        </p:txBody>
      </p:sp>
      <p:sp>
        <p:nvSpPr>
          <p:cNvPr id="17" name="Shape 9"/>
          <p:cNvSpPr/>
          <p:nvPr/>
        </p:nvSpPr>
        <p:spPr>
          <a:xfrm>
            <a:off x="730925" y="4711660"/>
            <a:ext cx="389811" cy="389811"/>
          </a:xfrm>
          <a:prstGeom prst="roundRect">
            <a:avLst>
              <a:gd name="adj" fmla="val 22504"/>
            </a:avLst>
          </a:prstGeom>
          <a:solidFill>
            <a:srgbClr val="E3E4E8"/>
          </a:solidFill>
          <a:ln w="7620">
            <a:solidFill>
              <a:srgbClr val="C9CACE"/>
            </a:solidFill>
            <a:prstDash val="solid"/>
          </a:ln>
        </p:spPr>
      </p:sp>
      <p:sp>
        <p:nvSpPr>
          <p:cNvPr id="18" name="Text 10"/>
          <p:cNvSpPr/>
          <p:nvPr/>
        </p:nvSpPr>
        <p:spPr>
          <a:xfrm>
            <a:off x="857964" y="4754285"/>
            <a:ext cx="135731" cy="304562"/>
          </a:xfrm>
          <a:prstGeom prst="rect">
            <a:avLst/>
          </a:prstGeom>
          <a:noFill/>
          <a:ln/>
        </p:spPr>
        <p:txBody>
          <a:bodyPr wrap="none" rtlCol="0" anchor="t"/>
          <a:lstStyle/>
          <a:p>
            <a:pPr marL="0" indent="0" algn="ctr">
              <a:lnSpc>
                <a:spcPts val="2398"/>
              </a:lnSpc>
              <a:buNone/>
            </a:pPr>
            <a:r>
              <a:rPr lang="en-US" sz="1919" b="1" dirty="0">
                <a:solidFill>
                  <a:srgbClr val="5B5F71"/>
                </a:solidFill>
                <a:latin typeface="Instrument Sans" pitchFamily="34" charset="0"/>
                <a:ea typeface="Instrument Sans" pitchFamily="34" charset="-122"/>
                <a:cs typeface="Instrument Sans" pitchFamily="34" charset="-120"/>
              </a:rPr>
              <a:t>2</a:t>
            </a:r>
            <a:endParaRPr lang="en-US" sz="1919" dirty="0"/>
          </a:p>
        </p:txBody>
      </p:sp>
      <p:sp>
        <p:nvSpPr>
          <p:cNvPr id="19" name="Text 11"/>
          <p:cNvSpPr/>
          <p:nvPr/>
        </p:nvSpPr>
        <p:spPr>
          <a:xfrm>
            <a:off x="1315641" y="4754285"/>
            <a:ext cx="2436733" cy="304562"/>
          </a:xfrm>
          <a:prstGeom prst="rect">
            <a:avLst/>
          </a:prstGeom>
          <a:noFill/>
          <a:ln/>
        </p:spPr>
        <p:txBody>
          <a:bodyPr wrap="none" rtlCol="0" anchor="t"/>
          <a:lstStyle/>
          <a:p>
            <a:pPr marL="0" indent="0">
              <a:lnSpc>
                <a:spcPts val="2398"/>
              </a:lnSpc>
              <a:buNone/>
            </a:pPr>
            <a:r>
              <a:rPr lang="en-US" sz="1919" b="1" dirty="0">
                <a:solidFill>
                  <a:srgbClr val="5B5F71"/>
                </a:solidFill>
                <a:latin typeface="Instrument Sans" pitchFamily="34" charset="0"/>
                <a:ea typeface="Instrument Sans" pitchFamily="34" charset="-122"/>
                <a:cs typeface="Instrument Sans" pitchFamily="34" charset="-120"/>
              </a:rPr>
              <a:t>Feature Importance</a:t>
            </a:r>
            <a:endParaRPr lang="en-US" sz="1919" dirty="0"/>
          </a:p>
        </p:txBody>
      </p:sp>
      <p:sp>
        <p:nvSpPr>
          <p:cNvPr id="20" name="Text 12"/>
          <p:cNvSpPr/>
          <p:nvPr/>
        </p:nvSpPr>
        <p:spPr>
          <a:xfrm>
            <a:off x="1315641" y="5175766"/>
            <a:ext cx="7097435" cy="311825"/>
          </a:xfrm>
          <a:prstGeom prst="rect">
            <a:avLst/>
          </a:prstGeom>
          <a:noFill/>
          <a:ln/>
        </p:spPr>
        <p:txBody>
          <a:bodyPr wrap="none" rtlCol="0" anchor="t"/>
          <a:lstStyle/>
          <a:p>
            <a:pPr marL="0" indent="0">
              <a:lnSpc>
                <a:spcPts val="2456"/>
              </a:lnSpc>
              <a:buNone/>
            </a:pPr>
            <a:r>
              <a:rPr lang="en-US" sz="1535" dirty="0">
                <a:solidFill>
                  <a:srgbClr val="5B5F71"/>
                </a:solidFill>
                <a:latin typeface="Instrument Sans" pitchFamily="34" charset="0"/>
                <a:ea typeface="Instrument Sans" pitchFamily="34" charset="-122"/>
                <a:cs typeface="Instrument Sans" pitchFamily="34" charset="-120"/>
              </a:rPr>
              <a:t>Identifies key variables in CKD prediction</a:t>
            </a:r>
            <a:endParaRPr lang="en-US" sz="1535" dirty="0"/>
          </a:p>
        </p:txBody>
      </p:sp>
      <p:sp>
        <p:nvSpPr>
          <p:cNvPr id="21" name="Shape 13"/>
          <p:cNvSpPr/>
          <p:nvPr/>
        </p:nvSpPr>
        <p:spPr>
          <a:xfrm>
            <a:off x="730925" y="5761553"/>
            <a:ext cx="389811" cy="389811"/>
          </a:xfrm>
          <a:prstGeom prst="roundRect">
            <a:avLst>
              <a:gd name="adj" fmla="val 22504"/>
            </a:avLst>
          </a:prstGeom>
          <a:solidFill>
            <a:srgbClr val="E3E4E8"/>
          </a:solidFill>
          <a:ln w="7620">
            <a:solidFill>
              <a:srgbClr val="C9CACE"/>
            </a:solidFill>
            <a:prstDash val="solid"/>
          </a:ln>
        </p:spPr>
      </p:sp>
      <p:sp>
        <p:nvSpPr>
          <p:cNvPr id="22" name="Text 14"/>
          <p:cNvSpPr/>
          <p:nvPr/>
        </p:nvSpPr>
        <p:spPr>
          <a:xfrm>
            <a:off x="855226" y="5804178"/>
            <a:ext cx="141089" cy="304562"/>
          </a:xfrm>
          <a:prstGeom prst="rect">
            <a:avLst/>
          </a:prstGeom>
          <a:noFill/>
          <a:ln/>
        </p:spPr>
        <p:txBody>
          <a:bodyPr wrap="none" rtlCol="0" anchor="t"/>
          <a:lstStyle/>
          <a:p>
            <a:pPr marL="0" indent="0" algn="ctr">
              <a:lnSpc>
                <a:spcPts val="2398"/>
              </a:lnSpc>
              <a:buNone/>
            </a:pPr>
            <a:r>
              <a:rPr lang="en-US" sz="1919" b="1" dirty="0">
                <a:solidFill>
                  <a:srgbClr val="5B5F71"/>
                </a:solidFill>
                <a:latin typeface="Instrument Sans" pitchFamily="34" charset="0"/>
                <a:ea typeface="Instrument Sans" pitchFamily="34" charset="-122"/>
                <a:cs typeface="Instrument Sans" pitchFamily="34" charset="-120"/>
              </a:rPr>
              <a:t>3</a:t>
            </a:r>
            <a:endParaRPr lang="en-US" sz="1919" dirty="0"/>
          </a:p>
        </p:txBody>
      </p:sp>
      <p:sp>
        <p:nvSpPr>
          <p:cNvPr id="23" name="Text 15"/>
          <p:cNvSpPr/>
          <p:nvPr/>
        </p:nvSpPr>
        <p:spPr>
          <a:xfrm>
            <a:off x="1315641" y="5804178"/>
            <a:ext cx="2436733" cy="304562"/>
          </a:xfrm>
          <a:prstGeom prst="rect">
            <a:avLst/>
          </a:prstGeom>
          <a:noFill/>
          <a:ln/>
        </p:spPr>
        <p:txBody>
          <a:bodyPr wrap="none" rtlCol="0" anchor="t"/>
          <a:lstStyle/>
          <a:p>
            <a:pPr marL="0" indent="0">
              <a:lnSpc>
                <a:spcPts val="2398"/>
              </a:lnSpc>
              <a:buNone/>
            </a:pPr>
            <a:r>
              <a:rPr lang="en-US" sz="1919" b="1" dirty="0">
                <a:solidFill>
                  <a:srgbClr val="5B5F71"/>
                </a:solidFill>
                <a:latin typeface="Instrument Sans" pitchFamily="34" charset="0"/>
                <a:ea typeface="Instrument Sans" pitchFamily="34" charset="-122"/>
                <a:cs typeface="Instrument Sans" pitchFamily="34" charset="-120"/>
              </a:rPr>
              <a:t>Robustness</a:t>
            </a:r>
            <a:endParaRPr lang="en-US" sz="1919" dirty="0"/>
          </a:p>
        </p:txBody>
      </p:sp>
      <p:sp>
        <p:nvSpPr>
          <p:cNvPr id="24" name="Text 16"/>
          <p:cNvSpPr/>
          <p:nvPr/>
        </p:nvSpPr>
        <p:spPr>
          <a:xfrm>
            <a:off x="1315641" y="6225659"/>
            <a:ext cx="7097435" cy="311825"/>
          </a:xfrm>
          <a:prstGeom prst="rect">
            <a:avLst/>
          </a:prstGeom>
          <a:noFill/>
          <a:ln/>
        </p:spPr>
        <p:txBody>
          <a:bodyPr wrap="none" rtlCol="0" anchor="t"/>
          <a:lstStyle/>
          <a:p>
            <a:pPr marL="0" indent="0">
              <a:lnSpc>
                <a:spcPts val="2456"/>
              </a:lnSpc>
              <a:buNone/>
            </a:pPr>
            <a:r>
              <a:rPr lang="en-US" sz="1535" dirty="0">
                <a:solidFill>
                  <a:srgbClr val="5B5F71"/>
                </a:solidFill>
                <a:latin typeface="Instrument Sans" pitchFamily="34" charset="0"/>
                <a:ea typeface="Instrument Sans" pitchFamily="34" charset="-122"/>
                <a:cs typeface="Instrument Sans" pitchFamily="34" charset="-120"/>
              </a:rPr>
              <a:t>Handles complex data patterns</a:t>
            </a:r>
            <a:endParaRPr lang="en-US" sz="1535" dirty="0"/>
          </a:p>
        </p:txBody>
      </p:sp>
      <p:sp>
        <p:nvSpPr>
          <p:cNvPr id="25" name="Text 17"/>
          <p:cNvSpPr/>
          <p:nvPr/>
        </p:nvSpPr>
        <p:spPr>
          <a:xfrm>
            <a:off x="730925" y="6756678"/>
            <a:ext cx="7682151" cy="935474"/>
          </a:xfrm>
          <a:prstGeom prst="rect">
            <a:avLst/>
          </a:prstGeom>
          <a:noFill/>
          <a:ln/>
        </p:spPr>
        <p:txBody>
          <a:bodyPr wrap="square" rtlCol="0" anchor="t"/>
          <a:lstStyle/>
          <a:p>
            <a:pPr marL="0" indent="0">
              <a:lnSpc>
                <a:spcPts val="2456"/>
              </a:lnSpc>
              <a:buNone/>
            </a:pPr>
            <a:r>
              <a:rPr lang="en-US" sz="1535" dirty="0">
                <a:solidFill>
                  <a:srgbClr val="5B5F71"/>
                </a:solidFill>
                <a:latin typeface="Instrument Sans" pitchFamily="34" charset="0"/>
                <a:ea typeface="Instrument Sans" pitchFamily="34" charset="-122"/>
                <a:cs typeface="Instrument Sans" pitchFamily="34" charset="-120"/>
              </a:rPr>
              <a:t>The random forest algorithm leverages multiple decision trees to make highly accurate CKD predictions. It provides valuable insights on the most influential features.</a:t>
            </a:r>
            <a:endParaRPr lang="en-US" sz="153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878</Words>
  <Application>Microsoft Office PowerPoint</Application>
  <PresentationFormat>Custom</PresentationFormat>
  <Paragraphs>103</Paragraphs>
  <Slides>14</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Instrument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Nachiket Kulkarni</cp:lastModifiedBy>
  <cp:revision>4</cp:revision>
  <dcterms:created xsi:type="dcterms:W3CDTF">2024-05-16T11:38:19Z</dcterms:created>
  <dcterms:modified xsi:type="dcterms:W3CDTF">2024-05-16T12:51:49Z</dcterms:modified>
</cp:coreProperties>
</file>